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9" r:id="rId2"/>
    <p:sldId id="337" r:id="rId3"/>
    <p:sldId id="338" r:id="rId4"/>
    <p:sldId id="339" r:id="rId5"/>
    <p:sldId id="340" r:id="rId6"/>
    <p:sldId id="341" r:id="rId7"/>
    <p:sldId id="342" r:id="rId8"/>
    <p:sldId id="343" r:id="rId9"/>
    <p:sldId id="344" r:id="rId10"/>
    <p:sldId id="345" r:id="rId11"/>
    <p:sldId id="346" r:id="rId12"/>
    <p:sldId id="347" r:id="rId13"/>
    <p:sldId id="349" r:id="rId14"/>
    <p:sldId id="350" r:id="rId15"/>
    <p:sldId id="351" r:id="rId16"/>
    <p:sldId id="352" r:id="rId17"/>
    <p:sldId id="353" r:id="rId18"/>
    <p:sldId id="354" r:id="rId19"/>
    <p:sldId id="355" r:id="rId20"/>
    <p:sldId id="356" r:id="rId21"/>
    <p:sldId id="357" r:id="rId22"/>
    <p:sldId id="358" r:id="rId23"/>
    <p:sldId id="359" r:id="rId24"/>
    <p:sldId id="360" r:id="rId25"/>
    <p:sldId id="361" r:id="rId26"/>
    <p:sldId id="362" r:id="rId27"/>
    <p:sldId id="363" r:id="rId28"/>
    <p:sldId id="364" r:id="rId29"/>
    <p:sldId id="365" r:id="rId30"/>
    <p:sldId id="366" r:id="rId31"/>
    <p:sldId id="367" r:id="rId32"/>
    <p:sldId id="385" r:id="rId33"/>
    <p:sldId id="386" r:id="rId34"/>
    <p:sldId id="368" r:id="rId35"/>
    <p:sldId id="369" r:id="rId36"/>
    <p:sldId id="370" r:id="rId37"/>
    <p:sldId id="371" r:id="rId38"/>
    <p:sldId id="372" r:id="rId39"/>
    <p:sldId id="373" r:id="rId40"/>
    <p:sldId id="374" r:id="rId41"/>
    <p:sldId id="375" r:id="rId42"/>
    <p:sldId id="376" r:id="rId43"/>
    <p:sldId id="377" r:id="rId44"/>
    <p:sldId id="378" r:id="rId45"/>
    <p:sldId id="379" r:id="rId46"/>
    <p:sldId id="380" r:id="rId47"/>
    <p:sldId id="381" r:id="rId48"/>
    <p:sldId id="382" r:id="rId49"/>
    <p:sldId id="383" r:id="rId50"/>
    <p:sldId id="387" r:id="rId51"/>
    <p:sldId id="388" r:id="rId52"/>
    <p:sldId id="389" r:id="rId53"/>
    <p:sldId id="390" r:id="rId54"/>
    <p:sldId id="391" r:id="rId55"/>
    <p:sldId id="393" r:id="rId56"/>
    <p:sldId id="394" r:id="rId57"/>
    <p:sldId id="395" r:id="rId58"/>
  </p:sldIdLst>
  <p:sldSz cx="9144000" cy="6858000" type="screen4x3"/>
  <p:notesSz cx="6858000" cy="9144000"/>
  <p:defaultTextStyle>
    <a:defPPr>
      <a:defRPr lang="en-US"/>
    </a:defPPr>
    <a:lvl1pPr algn="l" rtl="0" fontAlgn="base">
      <a:spcBef>
        <a:spcPct val="0"/>
      </a:spcBef>
      <a:spcAft>
        <a:spcPct val="0"/>
      </a:spcAft>
      <a:defRPr sz="2800" b="1" kern="1200">
        <a:solidFill>
          <a:schemeClr val="bg1"/>
        </a:solidFill>
        <a:latin typeface="Tahoma" pitchFamily="34" charset="0"/>
        <a:ea typeface="+mn-ea"/>
        <a:cs typeface="Arial" charset="0"/>
      </a:defRPr>
    </a:lvl1pPr>
    <a:lvl2pPr marL="457200" algn="l" rtl="0" fontAlgn="base">
      <a:spcBef>
        <a:spcPct val="0"/>
      </a:spcBef>
      <a:spcAft>
        <a:spcPct val="0"/>
      </a:spcAft>
      <a:defRPr sz="2800" b="1" kern="1200">
        <a:solidFill>
          <a:schemeClr val="bg1"/>
        </a:solidFill>
        <a:latin typeface="Tahoma" pitchFamily="34" charset="0"/>
        <a:ea typeface="+mn-ea"/>
        <a:cs typeface="Arial" charset="0"/>
      </a:defRPr>
    </a:lvl2pPr>
    <a:lvl3pPr marL="914400" algn="l" rtl="0" fontAlgn="base">
      <a:spcBef>
        <a:spcPct val="0"/>
      </a:spcBef>
      <a:spcAft>
        <a:spcPct val="0"/>
      </a:spcAft>
      <a:defRPr sz="2800" b="1" kern="1200">
        <a:solidFill>
          <a:schemeClr val="bg1"/>
        </a:solidFill>
        <a:latin typeface="Tahoma" pitchFamily="34" charset="0"/>
        <a:ea typeface="+mn-ea"/>
        <a:cs typeface="Arial" charset="0"/>
      </a:defRPr>
    </a:lvl3pPr>
    <a:lvl4pPr marL="1371600" algn="l" rtl="0" fontAlgn="base">
      <a:spcBef>
        <a:spcPct val="0"/>
      </a:spcBef>
      <a:spcAft>
        <a:spcPct val="0"/>
      </a:spcAft>
      <a:defRPr sz="2800" b="1" kern="1200">
        <a:solidFill>
          <a:schemeClr val="bg1"/>
        </a:solidFill>
        <a:latin typeface="Tahoma" pitchFamily="34" charset="0"/>
        <a:ea typeface="+mn-ea"/>
        <a:cs typeface="Arial" charset="0"/>
      </a:defRPr>
    </a:lvl4pPr>
    <a:lvl5pPr marL="1828800" algn="l" rtl="0" fontAlgn="base">
      <a:spcBef>
        <a:spcPct val="0"/>
      </a:spcBef>
      <a:spcAft>
        <a:spcPct val="0"/>
      </a:spcAft>
      <a:defRPr sz="2800" b="1" kern="1200">
        <a:solidFill>
          <a:schemeClr val="bg1"/>
        </a:solidFill>
        <a:latin typeface="Tahoma" pitchFamily="34" charset="0"/>
        <a:ea typeface="+mn-ea"/>
        <a:cs typeface="Arial" charset="0"/>
      </a:defRPr>
    </a:lvl5pPr>
    <a:lvl6pPr marL="2286000" algn="l" defTabSz="914400" rtl="0" eaLnBrk="1" latinLnBrk="0" hangingPunct="1">
      <a:defRPr sz="2800" b="1" kern="1200">
        <a:solidFill>
          <a:schemeClr val="bg1"/>
        </a:solidFill>
        <a:latin typeface="Tahoma" pitchFamily="34" charset="0"/>
        <a:ea typeface="+mn-ea"/>
        <a:cs typeface="Arial" charset="0"/>
      </a:defRPr>
    </a:lvl6pPr>
    <a:lvl7pPr marL="2743200" algn="l" defTabSz="914400" rtl="0" eaLnBrk="1" latinLnBrk="0" hangingPunct="1">
      <a:defRPr sz="2800" b="1" kern="1200">
        <a:solidFill>
          <a:schemeClr val="bg1"/>
        </a:solidFill>
        <a:latin typeface="Tahoma" pitchFamily="34" charset="0"/>
        <a:ea typeface="+mn-ea"/>
        <a:cs typeface="Arial" charset="0"/>
      </a:defRPr>
    </a:lvl7pPr>
    <a:lvl8pPr marL="3200400" algn="l" defTabSz="914400" rtl="0" eaLnBrk="1" latinLnBrk="0" hangingPunct="1">
      <a:defRPr sz="2800" b="1" kern="1200">
        <a:solidFill>
          <a:schemeClr val="bg1"/>
        </a:solidFill>
        <a:latin typeface="Tahoma" pitchFamily="34" charset="0"/>
        <a:ea typeface="+mn-ea"/>
        <a:cs typeface="Arial" charset="0"/>
      </a:defRPr>
    </a:lvl8pPr>
    <a:lvl9pPr marL="3657600" algn="l" defTabSz="914400" rtl="0" eaLnBrk="1" latinLnBrk="0" hangingPunct="1">
      <a:defRPr sz="2800" b="1" kern="1200">
        <a:solidFill>
          <a:schemeClr val="bg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FFFF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510"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EB4382-BA9F-473D-8F97-F8E6A79165AF}" type="datetimeFigureOut">
              <a:rPr lang="en-US" smtClean="0"/>
              <a:t>9/7/2012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A09871-1D63-4404-8ECC-452D71E6E93C}" type="slidenum">
              <a:rPr lang="en-US" smtClean="0"/>
              <a:t>‹#›</a:t>
            </a:fld>
            <a:endParaRPr lang="en-US"/>
          </a:p>
        </p:txBody>
      </p:sp>
    </p:spTree>
    <p:extLst>
      <p:ext uri="{BB962C8B-B14F-4D97-AF65-F5344CB8AC3E}">
        <p14:creationId xmlns:p14="http://schemas.microsoft.com/office/powerpoint/2010/main" val="105872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A09871-1D63-4404-8ECC-452D71E6E93C}" type="slidenum">
              <a:rPr lang="en-US" smtClean="0"/>
              <a:t>2</a:t>
            </a:fld>
            <a:endParaRPr lang="en-US"/>
          </a:p>
        </p:txBody>
      </p:sp>
    </p:spTree>
    <p:extLst>
      <p:ext uri="{BB962C8B-B14F-4D97-AF65-F5344CB8AC3E}">
        <p14:creationId xmlns:p14="http://schemas.microsoft.com/office/powerpoint/2010/main" val="4184899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535236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20970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08875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68057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37437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7638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47962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145274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33197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31392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29639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2pPr>
      <a:lvl3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3pPr>
      <a:lvl4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4pPr>
      <a:lvl5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5pPr>
      <a:lvl6pPr marL="4572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6pPr>
      <a:lvl7pPr marL="9144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7pPr>
      <a:lvl8pPr marL="13716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8pPr>
      <a:lvl9pPr marL="18288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447800" y="-152400"/>
            <a:ext cx="5987537" cy="5539978"/>
          </a:xfrm>
          <a:prstGeom prst="rect">
            <a:avLst/>
          </a:prstGeom>
          <a:noFill/>
        </p:spPr>
        <p:txBody>
          <a:bodyPr wrap="none" lIns="91440" tIns="45720" rIns="91440" bIns="45720">
            <a:spAutoFit/>
          </a:bodyPr>
          <a:lstStyle/>
          <a:p>
            <a:pPr algn="ctr"/>
            <a:r>
              <a:rPr lang="en-US" sz="960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WAKE </a:t>
            </a:r>
            <a:r>
              <a:rPr lang="en-US" sz="960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UP</a:t>
            </a:r>
          </a:p>
          <a:p>
            <a:pPr algn="ctr"/>
            <a:r>
              <a:rPr lang="en-US" sz="540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AND</a:t>
            </a:r>
          </a:p>
          <a:p>
            <a:pPr algn="ctr"/>
            <a:r>
              <a:rPr lang="en-US" sz="960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LIVE</a:t>
            </a:r>
            <a:r>
              <a:rPr lang="en-US" sz="540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a:t>
            </a:r>
          </a:p>
          <a:p>
            <a:pPr algn="ctr"/>
            <a:r>
              <a:rPr lang="en-US" sz="540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FOR </a:t>
            </a:r>
            <a:r>
              <a:rPr lang="en-US" sz="540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GOD</a:t>
            </a:r>
            <a:br>
              <a:rPr lang="en-US" sz="540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br>
            <a:r>
              <a:rPr lang="en-US" sz="54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Part 1</a:t>
            </a: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0" y="0"/>
            <a:ext cx="5441373" cy="35394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Luke 15:17 "But when he came to himself, he said, 'How many of my father's hired servants have bread enough and to spare, and I perish with hunger!  </a:t>
            </a:r>
            <a:r>
              <a:rPr lang="en-US" baseline="30000" dirty="0"/>
              <a:t>18</a:t>
            </a:r>
            <a:r>
              <a:rPr lang="en-US" dirty="0"/>
              <a:t> 'I will arise and go to my father, and will say to him, "Father, </a:t>
            </a:r>
          </a:p>
        </p:txBody>
      </p:sp>
      <p:pic>
        <p:nvPicPr>
          <p:cNvPr id="10244" name="Picture 4" descr="http://benotweary.files.wordpress.com/2012/04/prodigal-s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9081" y="0"/>
            <a:ext cx="3804919" cy="3200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3470970"/>
            <a:ext cx="9144000" cy="3539430"/>
          </a:xfrm>
          <a:prstGeom prst="rect">
            <a:avLst/>
          </a:prstGeom>
          <a:noFill/>
        </p:spPr>
        <p:txBody>
          <a:bodyPr wrap="square" rtlCol="0">
            <a:spAutoFit/>
          </a:bodyPr>
          <a:lstStyle/>
          <a:p>
            <a:r>
              <a:rPr lang="en-US" dirty="0" smtClean="0"/>
              <a:t>I have sinned against heaven and before you,  </a:t>
            </a:r>
            <a:r>
              <a:rPr lang="en-US" baseline="30000" dirty="0" smtClean="0"/>
              <a:t>19</a:t>
            </a:r>
            <a:r>
              <a:rPr lang="en-US" dirty="0" smtClean="0"/>
              <a:t> "and I am no longer worthy to be called your son. Make me like one of your hired servants." '  </a:t>
            </a:r>
            <a:r>
              <a:rPr lang="en-US" baseline="30000" dirty="0" smtClean="0"/>
              <a:t>20</a:t>
            </a:r>
            <a:r>
              <a:rPr lang="en-US" dirty="0" smtClean="0"/>
              <a:t> "And he arose and came to his father. But when he was still a great way off, his father saw him and had compassion, and ran and fell on his neck and kissed him.  </a:t>
            </a:r>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0" y="0"/>
            <a:ext cx="5257800" cy="35394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baseline="30000" dirty="0" smtClean="0"/>
              <a:t>21</a:t>
            </a:r>
            <a:r>
              <a:rPr lang="en-US" dirty="0" smtClean="0"/>
              <a:t> "And the son said to him, 'Father, I have sinned against heaven and in your sight, and am no longer worthy to be called your son.'  </a:t>
            </a:r>
            <a:r>
              <a:rPr lang="en-US" baseline="30000" dirty="0" smtClean="0"/>
              <a:t>22</a:t>
            </a:r>
            <a:r>
              <a:rPr lang="en-US" dirty="0" smtClean="0"/>
              <a:t> "But the father said to his servants, 'Bring out the best robe and put </a:t>
            </a:r>
            <a:r>
              <a:rPr lang="en-US" i="1" dirty="0" smtClean="0"/>
              <a:t>it </a:t>
            </a:r>
            <a:r>
              <a:rPr lang="en-US" dirty="0" smtClean="0"/>
              <a:t>on</a:t>
            </a:r>
            <a:endParaRPr lang="en-US" dirty="0"/>
          </a:p>
        </p:txBody>
      </p:sp>
      <p:pic>
        <p:nvPicPr>
          <p:cNvPr id="3" name="Picture 4" descr="http://benotweary.files.wordpress.com/2012/04/prodigal-s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9081" y="0"/>
            <a:ext cx="3804919" cy="3200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3429000"/>
            <a:ext cx="9144000" cy="2677656"/>
          </a:xfrm>
          <a:prstGeom prst="rect">
            <a:avLst/>
          </a:prstGeom>
          <a:noFill/>
        </p:spPr>
        <p:txBody>
          <a:bodyPr wrap="square" rtlCol="0">
            <a:spAutoFit/>
          </a:bodyPr>
          <a:lstStyle/>
          <a:p>
            <a:r>
              <a:rPr lang="en-US" dirty="0" smtClean="0"/>
              <a:t>him, and put a ring on his hand and sandals on </a:t>
            </a:r>
            <a:r>
              <a:rPr lang="en-US" i="1" dirty="0" smtClean="0"/>
              <a:t>his </a:t>
            </a:r>
            <a:r>
              <a:rPr lang="en-US" dirty="0" smtClean="0"/>
              <a:t>feet.  </a:t>
            </a:r>
            <a:r>
              <a:rPr lang="en-US" baseline="30000" dirty="0" smtClean="0"/>
              <a:t>23</a:t>
            </a:r>
            <a:r>
              <a:rPr lang="en-US" dirty="0" smtClean="0"/>
              <a:t> 'And bring the fatted calf here and kill </a:t>
            </a:r>
            <a:r>
              <a:rPr lang="en-US" i="1" dirty="0" smtClean="0"/>
              <a:t>it, </a:t>
            </a:r>
            <a:r>
              <a:rPr lang="en-US" dirty="0" smtClean="0"/>
              <a:t>and let us eat and be merry;  </a:t>
            </a:r>
            <a:r>
              <a:rPr lang="en-US" baseline="30000" dirty="0" smtClean="0"/>
              <a:t>24</a:t>
            </a:r>
            <a:r>
              <a:rPr lang="en-US" dirty="0" smtClean="0"/>
              <a:t> 'for this my son was dead and is alive again; he was lost and is found.' And they began to be merry.</a:t>
            </a:r>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3000" b="-3000"/>
          </a:stretch>
        </a:blipFill>
        <a:effectLst/>
      </p:bgPr>
    </p:bg>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0" y="0"/>
            <a:ext cx="9144000" cy="397031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Hebrews 11:24 By faith Moses, when he became of age, refused to be called the son of Pharaoh's daughter,  </a:t>
            </a:r>
            <a:r>
              <a:rPr lang="en-US" baseline="30000" dirty="0"/>
              <a:t>25</a:t>
            </a:r>
            <a:r>
              <a:rPr lang="en-US" dirty="0"/>
              <a:t> choosing rather to suffer affliction with the people of God than to enjoy the passing pleasures of sin,  </a:t>
            </a:r>
            <a:r>
              <a:rPr lang="en-US" baseline="30000" dirty="0"/>
              <a:t>26</a:t>
            </a:r>
            <a:r>
              <a:rPr lang="en-US" dirty="0"/>
              <a:t> esteeming the reproach of Christ greater riches than the treasures in Egypt; for he looked to the reward.  </a:t>
            </a:r>
            <a:r>
              <a:rPr lang="en-US" baseline="30000" dirty="0"/>
              <a:t>27</a:t>
            </a:r>
            <a:r>
              <a:rPr lang="en-US" dirty="0"/>
              <a:t> By faith he forsook Egypt, not fearing the wrath of the king; for he endured as seeing Him who is invisible.</a:t>
            </a: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0" y="0"/>
            <a:ext cx="4110181" cy="156966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eaLnBrk="1" hangingPunct="1"/>
            <a:r>
              <a:rPr lang="en-US" sz="3200" dirty="0" smtClean="0"/>
              <a:t>Those </a:t>
            </a:r>
            <a:r>
              <a:rPr lang="en-US" sz="3200" dirty="0"/>
              <a:t>who have never obeyed the gospel. </a:t>
            </a:r>
          </a:p>
        </p:txBody>
      </p:sp>
      <p:pic>
        <p:nvPicPr>
          <p:cNvPr id="14340" name="Picture 4" descr="http://edge.org/custom/leadimages/bk_6_hidal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0181" y="0"/>
            <a:ext cx="5033819" cy="37753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3000" b="-3000"/>
          </a:stretch>
        </a:blipFill>
        <a:effectLst/>
      </p:bgPr>
    </p:bg>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0" y="0"/>
            <a:ext cx="9144000" cy="612475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Ephesians 2:1 And you </a:t>
            </a:r>
            <a:r>
              <a:rPr lang="en-US" i="1" dirty="0"/>
              <a:t>He made alive, </a:t>
            </a:r>
            <a:r>
              <a:rPr lang="en-US" dirty="0"/>
              <a:t>who were dead in trespasses and sins,  </a:t>
            </a:r>
            <a:r>
              <a:rPr lang="en-US" baseline="30000" dirty="0"/>
              <a:t>2</a:t>
            </a:r>
            <a:r>
              <a:rPr lang="en-US" dirty="0"/>
              <a:t> in which you once walked according to the course of this world, according to the prince of the power of the air, the spirit who now works in the sons of disobedience,  </a:t>
            </a:r>
            <a:r>
              <a:rPr lang="en-US" baseline="30000" dirty="0"/>
              <a:t>3</a:t>
            </a:r>
            <a:r>
              <a:rPr lang="en-US" dirty="0"/>
              <a:t> among whom also we all once conducted ourselves in the lusts of our flesh, fulfilling the desires of the flesh and of the mind, and were by nature children of wrath, just as the others.  </a:t>
            </a:r>
            <a:r>
              <a:rPr lang="en-US" baseline="30000" dirty="0"/>
              <a:t>4</a:t>
            </a:r>
            <a:r>
              <a:rPr lang="en-US" dirty="0"/>
              <a:t> But God, who is rich in mercy, because of His great love with which He loved us,  </a:t>
            </a:r>
            <a:r>
              <a:rPr lang="en-US" baseline="30000" dirty="0"/>
              <a:t>5</a:t>
            </a:r>
            <a:r>
              <a:rPr lang="en-US" dirty="0"/>
              <a:t> even when we were dead in trespasses, made us alive together with Christ (by grace you have been saved),</a:t>
            </a: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3000" b="-3000"/>
          </a:stretch>
        </a:blipFill>
        <a:effectLst/>
      </p:bgPr>
    </p:bg>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0" y="0"/>
            <a:ext cx="9144000" cy="181588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Ephesians 2:8 For by grace you have been saved through faith, and that not of yourselves; </a:t>
            </a:r>
            <a:r>
              <a:rPr lang="en-US" i="1" dirty="0"/>
              <a:t>it is </a:t>
            </a:r>
            <a:r>
              <a:rPr lang="en-US" dirty="0"/>
              <a:t>the gift of God,  </a:t>
            </a:r>
            <a:r>
              <a:rPr lang="en-US" baseline="30000" dirty="0"/>
              <a:t>9</a:t>
            </a:r>
            <a:r>
              <a:rPr lang="en-US" dirty="0"/>
              <a:t> not of works, lest anyone should boast.</a:t>
            </a: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3000" b="-3000"/>
          </a:stretch>
        </a:blipFill>
        <a:effectLst/>
      </p:bgPr>
    </p:bg>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0" y="0"/>
            <a:ext cx="91440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Joshua 6:1 Now Jericho was securely shut up because of the children of Israel; none went out, and none came in.  </a:t>
            </a:r>
            <a:r>
              <a:rPr lang="en-US" baseline="30000" dirty="0"/>
              <a:t>2</a:t>
            </a:r>
            <a:r>
              <a:rPr lang="en-US" dirty="0"/>
              <a:t> And the LORD said to Joshua: "See! I have given Jericho into your hand, its king, </a:t>
            </a:r>
            <a:r>
              <a:rPr lang="en-US" i="1" dirty="0"/>
              <a:t>and </a:t>
            </a:r>
            <a:r>
              <a:rPr lang="en-US" dirty="0"/>
              <a:t>the mighty men of valor.</a:t>
            </a: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3000" b="-3000"/>
          </a:stretch>
        </a:blipFill>
        <a:effectLst/>
      </p:bgPr>
    </p:bg>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0" y="0"/>
            <a:ext cx="9144000" cy="569386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Joshua 6:3 "You shall march around the city, all </a:t>
            </a:r>
            <a:r>
              <a:rPr lang="en-US" i="1" dirty="0"/>
              <a:t>you </a:t>
            </a:r>
            <a:r>
              <a:rPr lang="en-US" dirty="0"/>
              <a:t>men of war; you shall go all around the city once. This you shall do six days.  </a:t>
            </a:r>
            <a:r>
              <a:rPr lang="en-US" baseline="30000" dirty="0"/>
              <a:t>4</a:t>
            </a:r>
            <a:r>
              <a:rPr lang="en-US" dirty="0"/>
              <a:t> "And seven priests shall bear seven trumpets of rams' horns before the ark. But the seventh day you shall march around the city seven times, and the priests shall blow the trumpets.  </a:t>
            </a:r>
            <a:r>
              <a:rPr lang="en-US" baseline="30000" dirty="0"/>
              <a:t>5</a:t>
            </a:r>
            <a:r>
              <a:rPr lang="en-US" dirty="0"/>
              <a:t> "It shall come to pass, when they make a long </a:t>
            </a:r>
            <a:r>
              <a:rPr lang="en-US" i="1" dirty="0"/>
              <a:t>blast </a:t>
            </a:r>
            <a:r>
              <a:rPr lang="en-US" dirty="0"/>
              <a:t>with the ram's horn, </a:t>
            </a:r>
            <a:r>
              <a:rPr lang="en-US" i="1" dirty="0"/>
              <a:t>and </a:t>
            </a:r>
            <a:r>
              <a:rPr lang="en-US" dirty="0"/>
              <a:t>when you hear the sound of the trumpet, that all the people shall shout with a great shout; then the wall of the city will fall down flat. And the people shall go up every man straight before him."</a:t>
            </a: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eaLnBrk="1" hangingPunct="1"/>
            <a:r>
              <a:rPr lang="en-US" dirty="0" err="1"/>
              <a:t>Naaman</a:t>
            </a:r>
            <a:r>
              <a:rPr lang="en-US" dirty="0"/>
              <a:t> in 2 Kings 5</a:t>
            </a:r>
          </a:p>
        </p:txBody>
      </p:sp>
      <p:pic>
        <p:nvPicPr>
          <p:cNvPr id="19460" name="Picture 4" descr="http://www.greggdavidson.com/NaamanIsCleans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609600"/>
            <a:ext cx="4248150" cy="56864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3000" b="-3000"/>
          </a:stretch>
        </a:blipFill>
        <a:effectLst/>
      </p:bgPr>
    </p:bg>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0" y="0"/>
            <a:ext cx="9144000" cy="569386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sz="2600" dirty="0"/>
              <a:t>James 2:14 What </a:t>
            </a:r>
            <a:r>
              <a:rPr lang="en-US" sz="2600" i="1" dirty="0"/>
              <a:t>does it </a:t>
            </a:r>
            <a:r>
              <a:rPr lang="en-US" sz="2600" dirty="0"/>
              <a:t>profit, my brethren, if someone says he has faith but does not have works? </a:t>
            </a:r>
            <a:r>
              <a:rPr lang="en-US" sz="2600" u="sng" dirty="0"/>
              <a:t>Can faith save him? </a:t>
            </a:r>
            <a:r>
              <a:rPr lang="en-US" sz="2600" dirty="0"/>
              <a:t> </a:t>
            </a:r>
            <a:r>
              <a:rPr lang="en-US" sz="2600" baseline="30000" dirty="0"/>
              <a:t>15</a:t>
            </a:r>
            <a:r>
              <a:rPr lang="en-US" sz="2600" dirty="0"/>
              <a:t> If a brother or sister is naked and destitute of daily food,  </a:t>
            </a:r>
            <a:r>
              <a:rPr lang="en-US" sz="2600" baseline="30000" dirty="0"/>
              <a:t>16</a:t>
            </a:r>
            <a:r>
              <a:rPr lang="en-US" sz="2600" dirty="0"/>
              <a:t> and one of you says to them, "Depart in peace, be warmed and filled," but you do not give them the things which are needed for the body, what </a:t>
            </a:r>
            <a:r>
              <a:rPr lang="en-US" sz="2600" i="1" dirty="0"/>
              <a:t>does it </a:t>
            </a:r>
            <a:r>
              <a:rPr lang="en-US" sz="2600" dirty="0"/>
              <a:t>profit?  </a:t>
            </a:r>
            <a:r>
              <a:rPr lang="en-US" sz="2600" baseline="30000" dirty="0"/>
              <a:t>17</a:t>
            </a:r>
            <a:r>
              <a:rPr lang="en-US" sz="2600" dirty="0"/>
              <a:t> </a:t>
            </a:r>
            <a:r>
              <a:rPr lang="en-US" sz="2600" u="sng" dirty="0"/>
              <a:t>Thus also faith by itself, if it does not have works, is dead.</a:t>
            </a:r>
            <a:r>
              <a:rPr lang="en-US" sz="2600" dirty="0"/>
              <a:t>  </a:t>
            </a:r>
            <a:r>
              <a:rPr lang="en-US" sz="2600" baseline="30000" dirty="0"/>
              <a:t>18</a:t>
            </a:r>
            <a:r>
              <a:rPr lang="en-US" sz="2600" dirty="0"/>
              <a:t> But someone will say, "You have faith, and I have works." Show me your faith without your works, and I will show you my faith by my works.  </a:t>
            </a:r>
            <a:r>
              <a:rPr lang="en-US" sz="2600" baseline="30000" dirty="0"/>
              <a:t>19</a:t>
            </a:r>
            <a:r>
              <a:rPr lang="en-US" sz="2600" dirty="0"/>
              <a:t> You believe that there is one God. You do well. </a:t>
            </a:r>
            <a:r>
              <a:rPr lang="en-US" sz="2600" u="sng" dirty="0" smtClean="0"/>
              <a:t>Even the demons believe </a:t>
            </a:r>
            <a:r>
              <a:rPr lang="en-US" sz="2600" dirty="0" smtClean="0"/>
              <a:t>-- </a:t>
            </a:r>
            <a:r>
              <a:rPr lang="en-US" sz="2600" dirty="0"/>
              <a:t>and tremble!  </a:t>
            </a:r>
            <a:r>
              <a:rPr lang="en-US" sz="2600" baseline="30000" dirty="0"/>
              <a:t>20</a:t>
            </a:r>
            <a:r>
              <a:rPr lang="en-US" sz="2600" dirty="0"/>
              <a:t> But do you want to know, O foolish man, that </a:t>
            </a:r>
            <a:r>
              <a:rPr lang="en-US" sz="2600" u="sng" dirty="0"/>
              <a:t>faith without works is </a:t>
            </a:r>
            <a:r>
              <a:rPr lang="en-US" sz="2600" u="sng" dirty="0" smtClean="0"/>
              <a:t>dead?  </a:t>
            </a:r>
            <a:endParaRPr lang="en-US" sz="2600" u="sng"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t="-3000" b="-3000"/>
          </a:stretch>
        </a:blipFill>
        <a:effectLst/>
      </p:bgPr>
    </p:bg>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0" y="0"/>
            <a:ext cx="9144000" cy="440120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John 10:7 Then Jesus said to them again, "Most assuredly, I say to you, I am the door of the sheep.  </a:t>
            </a:r>
            <a:r>
              <a:rPr lang="en-US" baseline="30000" dirty="0"/>
              <a:t>8</a:t>
            </a:r>
            <a:r>
              <a:rPr lang="en-US" dirty="0"/>
              <a:t> "All who </a:t>
            </a:r>
            <a:r>
              <a:rPr lang="en-US" i="1" dirty="0"/>
              <a:t>ever </a:t>
            </a:r>
            <a:r>
              <a:rPr lang="en-US" dirty="0"/>
              <a:t>came before Me are thieves and robbers, but the sheep did not hear them.  </a:t>
            </a:r>
            <a:r>
              <a:rPr lang="en-US" baseline="30000" dirty="0"/>
              <a:t>9</a:t>
            </a:r>
            <a:r>
              <a:rPr lang="en-US" dirty="0"/>
              <a:t> "I am the door. If anyone enters by Me, he will be saved, and will go in and out and find pasture.  </a:t>
            </a:r>
            <a:r>
              <a:rPr lang="en-US" baseline="30000" dirty="0"/>
              <a:t>10</a:t>
            </a:r>
            <a:r>
              <a:rPr lang="en-US" dirty="0"/>
              <a:t> "The thief does not come except to steal, and to kill, and to destroy. I have come that they may have life, and that they may have </a:t>
            </a:r>
            <a:r>
              <a:rPr lang="en-US" i="1" dirty="0"/>
              <a:t>it </a:t>
            </a:r>
            <a:r>
              <a:rPr lang="en-US" dirty="0"/>
              <a:t>more abundantly.</a:t>
            </a: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3000" b="-3000"/>
          </a:stretch>
        </a:blipFill>
        <a:effectLst/>
      </p:bgPr>
    </p:bg>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0" y="0"/>
            <a:ext cx="9144000" cy="612475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baseline="30000" dirty="0" smtClean="0"/>
              <a:t>21</a:t>
            </a:r>
            <a:r>
              <a:rPr lang="en-US" dirty="0" smtClean="0"/>
              <a:t> Was not Abraham our father justified by works when he offered Isaac his son on the altar?  </a:t>
            </a:r>
            <a:r>
              <a:rPr lang="en-US" baseline="30000" dirty="0" smtClean="0"/>
              <a:t>22</a:t>
            </a:r>
            <a:r>
              <a:rPr lang="en-US" dirty="0" smtClean="0"/>
              <a:t> Do you see that </a:t>
            </a:r>
            <a:r>
              <a:rPr lang="en-US" u="sng" dirty="0" smtClean="0"/>
              <a:t>faith was working together with his works, and by works faith was made perfect?</a:t>
            </a:r>
            <a:r>
              <a:rPr lang="en-US" dirty="0" smtClean="0"/>
              <a:t>  </a:t>
            </a:r>
            <a:r>
              <a:rPr lang="en-US" baseline="30000" dirty="0" smtClean="0"/>
              <a:t>23</a:t>
            </a:r>
            <a:r>
              <a:rPr lang="en-US" dirty="0" smtClean="0"/>
              <a:t> And the Scripture was fulfilled which says, "Abraham believed God, and it was accounted to him for righteousness." And he was called the friend of God.  </a:t>
            </a:r>
            <a:r>
              <a:rPr lang="en-US" baseline="30000" dirty="0" smtClean="0"/>
              <a:t>24</a:t>
            </a:r>
            <a:r>
              <a:rPr lang="en-US" dirty="0" smtClean="0"/>
              <a:t> You see then that </a:t>
            </a:r>
            <a:r>
              <a:rPr lang="en-US" u="sng" dirty="0" smtClean="0"/>
              <a:t>a man is justified by works, and not by faith only.</a:t>
            </a:r>
            <a:r>
              <a:rPr lang="en-US" dirty="0" smtClean="0"/>
              <a:t>  </a:t>
            </a:r>
            <a:r>
              <a:rPr lang="en-US" baseline="30000" dirty="0" smtClean="0"/>
              <a:t>25</a:t>
            </a:r>
            <a:r>
              <a:rPr lang="en-US" dirty="0" smtClean="0"/>
              <a:t> Likewise, was not </a:t>
            </a:r>
            <a:r>
              <a:rPr lang="en-US" dirty="0" err="1" smtClean="0"/>
              <a:t>Rahab</a:t>
            </a:r>
            <a:r>
              <a:rPr lang="en-US" dirty="0" smtClean="0"/>
              <a:t> the harlot also justified by works when she received the messengers and sent </a:t>
            </a:r>
            <a:r>
              <a:rPr lang="en-US" i="1" dirty="0" smtClean="0"/>
              <a:t>them </a:t>
            </a:r>
            <a:r>
              <a:rPr lang="en-US" dirty="0" smtClean="0"/>
              <a:t>out another way?  </a:t>
            </a:r>
            <a:r>
              <a:rPr lang="en-US" baseline="30000" dirty="0" smtClean="0"/>
              <a:t>26</a:t>
            </a:r>
            <a:r>
              <a:rPr lang="en-US" dirty="0" smtClean="0"/>
              <a:t> For as the body without the spirit is dead, so </a:t>
            </a:r>
            <a:r>
              <a:rPr lang="en-US" u="sng" dirty="0" smtClean="0"/>
              <a:t>faith without works is dead also.</a:t>
            </a:r>
            <a:endParaRPr lang="en-US" u="sng"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3000" b="-3000"/>
          </a:stretch>
        </a:blipFill>
        <a:effectLst/>
      </p:bgPr>
    </p:bg>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0" y="0"/>
            <a:ext cx="9144000" cy="526297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7:21 " Not everyone who says to Me, 'Lord, Lord,' shall enter the kingdom of heaven, but he who does the will of My Father in heaven.  </a:t>
            </a:r>
            <a:r>
              <a:rPr lang="en-US" baseline="30000" dirty="0"/>
              <a:t>22</a:t>
            </a:r>
            <a:r>
              <a:rPr lang="en-US" dirty="0"/>
              <a:t> "Many will say to Me in that day, 'Lord, Lord, have we not prophesied in Your name, cast out demons in Your name, and done many wonders in Your name?'  </a:t>
            </a:r>
            <a:r>
              <a:rPr lang="en-US" baseline="30000" dirty="0"/>
              <a:t>23</a:t>
            </a:r>
            <a:r>
              <a:rPr lang="en-US" dirty="0"/>
              <a:t> "And then I will declare to them, 'I never knew you; depart from Me, you who practice lawlessness!'  </a:t>
            </a:r>
            <a:r>
              <a:rPr lang="en-US" baseline="30000" dirty="0"/>
              <a:t>24 </a:t>
            </a:r>
            <a:r>
              <a:rPr lang="en-US" dirty="0"/>
              <a:t>" Therefore whoever hears these sayings of Mine, and does them, I will liken him to a wise man who built his house on the rock</a:t>
            </a:r>
            <a:r>
              <a:rPr lang="en-US" dirty="0" smtClean="0"/>
              <a:t>:</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3000" b="-3000"/>
          </a:stretch>
        </a:blipFill>
        <a:effectLst/>
      </p:bgPr>
    </p:bg>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0" y="0"/>
            <a:ext cx="9144000" cy="397031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baseline="30000" dirty="0" smtClean="0"/>
              <a:t>25</a:t>
            </a:r>
            <a:r>
              <a:rPr lang="en-US" dirty="0" smtClean="0"/>
              <a:t> "and the rain descended, the floods came, and the winds blew and beat on that house; and it did not fall, for it was founded on the rock.  </a:t>
            </a:r>
            <a:r>
              <a:rPr lang="en-US" baseline="30000" dirty="0" smtClean="0"/>
              <a:t>26</a:t>
            </a:r>
            <a:r>
              <a:rPr lang="en-US" dirty="0" smtClean="0"/>
              <a:t> "But everyone who hears these sayings of Mine, and does not do them, will be like a foolish man who built his house on the sand:  </a:t>
            </a:r>
            <a:r>
              <a:rPr lang="en-US" baseline="30000" dirty="0" smtClean="0"/>
              <a:t>27</a:t>
            </a:r>
            <a:r>
              <a:rPr lang="en-US" dirty="0" smtClean="0"/>
              <a:t> "and the rain descended, the floods came, and the winds blew and beat on that house; and it fell. And great was its fall."</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0" y="0"/>
            <a:ext cx="5753100" cy="409342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sz="2600" dirty="0"/>
              <a:t>Acts 19:13 Then some of the </a:t>
            </a:r>
            <a:r>
              <a:rPr lang="en-US" sz="2600" dirty="0" smtClean="0"/>
              <a:t>itinerant </a:t>
            </a:r>
            <a:r>
              <a:rPr lang="en-US" sz="2600" dirty="0"/>
              <a:t>Jewish exorcists took it upon themselves to call the name of the Lord Jesus over those who had evil spirits, saying, "We exorcise you by the Jesus whom Paul preaches."  </a:t>
            </a:r>
            <a:r>
              <a:rPr lang="en-US" sz="2600" baseline="30000" dirty="0"/>
              <a:t>14</a:t>
            </a:r>
            <a:r>
              <a:rPr lang="en-US" sz="2600" dirty="0"/>
              <a:t> Also there were seven sons of </a:t>
            </a:r>
            <a:r>
              <a:rPr lang="en-US" sz="2600" dirty="0" err="1"/>
              <a:t>Sceva</a:t>
            </a:r>
            <a:r>
              <a:rPr lang="en-US" sz="2600" dirty="0"/>
              <a:t>, </a:t>
            </a:r>
            <a:r>
              <a:rPr lang="en-US" sz="2600" dirty="0" smtClean="0"/>
              <a:t>a </a:t>
            </a:r>
            <a:r>
              <a:rPr lang="en-US" sz="2600" dirty="0"/>
              <a:t>Jewish chief priest, who did so.  </a:t>
            </a:r>
            <a:r>
              <a:rPr lang="en-US" sz="2600" baseline="30000" dirty="0"/>
              <a:t>15</a:t>
            </a:r>
            <a:r>
              <a:rPr lang="en-US" sz="2600" dirty="0"/>
              <a:t> And the evil </a:t>
            </a:r>
            <a:r>
              <a:rPr lang="en-US" sz="2600" dirty="0" smtClean="0"/>
              <a:t>spirit</a:t>
            </a:r>
            <a:endParaRPr lang="en-US" sz="2600" dirty="0"/>
          </a:p>
        </p:txBody>
      </p:sp>
      <p:pic>
        <p:nvPicPr>
          <p:cNvPr id="24580" name="Picture 4" descr="http://2.bp.blogspot.com/-wNEBuek7Mmk/Tz46l3U8ZKI/AAAAAAAAAKI/-nhouyZz-fw/s1600/sons-of-scev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3100" y="31173"/>
            <a:ext cx="3390900" cy="3810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3962400"/>
            <a:ext cx="9144000" cy="3108543"/>
          </a:xfrm>
          <a:prstGeom prst="rect">
            <a:avLst/>
          </a:prstGeom>
          <a:noFill/>
        </p:spPr>
        <p:txBody>
          <a:bodyPr wrap="square" rtlCol="0">
            <a:spAutoFit/>
          </a:bodyPr>
          <a:lstStyle/>
          <a:p>
            <a:r>
              <a:rPr lang="en-US" dirty="0" smtClean="0"/>
              <a:t>answered and said, "Jesus I know, and Paul I know; but who are you?"  </a:t>
            </a:r>
            <a:r>
              <a:rPr lang="en-US" baseline="30000" dirty="0" smtClean="0"/>
              <a:t>16</a:t>
            </a:r>
            <a:r>
              <a:rPr lang="en-US" dirty="0" smtClean="0"/>
              <a:t> Then the man in whom the evil spirit was leaped on them, overpowered them, and prevailed against them, so that they fled out of that house naked and wounded.</a:t>
            </a:r>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3000" b="-3000"/>
          </a:stretch>
        </a:blipFill>
        <a:effectLst/>
      </p:bgPr>
    </p:bg>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0" y="0"/>
            <a:ext cx="9144000" cy="206210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Hebrews 11:6 But </a:t>
            </a:r>
            <a:r>
              <a:rPr lang="en-US" sz="4400" dirty="0"/>
              <a:t>without faith </a:t>
            </a:r>
            <a:r>
              <a:rPr lang="en-US" i="1" dirty="0"/>
              <a:t>it is </a:t>
            </a:r>
            <a:r>
              <a:rPr lang="en-US" dirty="0"/>
              <a:t>impossible to please </a:t>
            </a:r>
            <a:r>
              <a:rPr lang="en-US" i="1" dirty="0"/>
              <a:t>Him, </a:t>
            </a:r>
            <a:r>
              <a:rPr lang="en-US" dirty="0"/>
              <a:t>for he who comes to God must believe that He is, and </a:t>
            </a:r>
            <a:r>
              <a:rPr lang="en-US" i="1" dirty="0"/>
              <a:t>that </a:t>
            </a:r>
            <a:r>
              <a:rPr lang="en-US" dirty="0"/>
              <a:t>He is a </a:t>
            </a:r>
            <a:r>
              <a:rPr lang="en-US" dirty="0" err="1"/>
              <a:t>rewarder</a:t>
            </a:r>
            <a:r>
              <a:rPr lang="en-US" dirty="0"/>
              <a:t> of those who diligently seek Him.</a:t>
            </a: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0" y="0"/>
            <a:ext cx="9144000" cy="12003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Romans 10:17  So then </a:t>
            </a:r>
            <a:r>
              <a:rPr lang="en-US" sz="4400" dirty="0"/>
              <a:t>faith</a:t>
            </a:r>
            <a:r>
              <a:rPr lang="en-US" dirty="0"/>
              <a:t> </a:t>
            </a:r>
            <a:r>
              <a:rPr lang="en-US" i="1" dirty="0"/>
              <a:t>comes </a:t>
            </a:r>
            <a:r>
              <a:rPr lang="en-US" dirty="0"/>
              <a:t>by hearing, and hearing by the word of God.</a:t>
            </a:r>
          </a:p>
        </p:txBody>
      </p:sp>
      <p:pic>
        <p:nvPicPr>
          <p:cNvPr id="26628" name="Picture 4" descr="http://4.bp.blogspot.com/-x4NlKML52W0/T5AooyYGbBI/AAAAAAAADtc/1y5tgsN-Zpo/s160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371600"/>
            <a:ext cx="6000750" cy="40195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0" y="0"/>
            <a:ext cx="9144000" cy="14465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Luke 13:3 "I tell you, no; but unless you </a:t>
            </a:r>
            <a:r>
              <a:rPr lang="en-US" sz="6000" dirty="0"/>
              <a:t>repent</a:t>
            </a:r>
            <a:r>
              <a:rPr lang="en-US" dirty="0"/>
              <a:t> you will all likewise perish.	</a:t>
            </a:r>
          </a:p>
        </p:txBody>
      </p:sp>
      <p:pic>
        <p:nvPicPr>
          <p:cNvPr id="27652" name="Picture 4" descr="http://theyouthunited.com/wp-content/uploads/2010/07/repen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752600"/>
            <a:ext cx="3357389" cy="4038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3000" b="-3000"/>
          </a:stretch>
        </a:blipFill>
        <a:effectLst/>
      </p:bgPr>
    </p:bg>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0" y="0"/>
            <a:ext cx="9144000" cy="298543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Romans 10:9 that if you </a:t>
            </a:r>
            <a:r>
              <a:rPr lang="en-US" sz="4800" dirty="0"/>
              <a:t>confess</a:t>
            </a:r>
            <a:r>
              <a:rPr lang="en-US" dirty="0"/>
              <a:t> with your mouth the Lord Jesus and believe in your heart that God has raised Him from the dead, you will be saved.  </a:t>
            </a:r>
            <a:r>
              <a:rPr lang="en-US" baseline="30000" dirty="0"/>
              <a:t>10</a:t>
            </a:r>
            <a:r>
              <a:rPr lang="en-US" dirty="0"/>
              <a:t> For with the heart one believes unto righteousness, and with the mouth confession is made unto salvation.</a:t>
            </a: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3000" b="-3000"/>
          </a:stretch>
        </a:blipFill>
        <a:effectLst/>
      </p:bgPr>
    </p:bg>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0" y="0"/>
            <a:ext cx="9144000" cy="390876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10:32 " Therefore whoever </a:t>
            </a:r>
            <a:r>
              <a:rPr lang="en-US" sz="4800" dirty="0"/>
              <a:t>confesses</a:t>
            </a:r>
            <a:r>
              <a:rPr lang="en-US" dirty="0"/>
              <a:t> Me before men, him I will also </a:t>
            </a:r>
            <a:r>
              <a:rPr lang="en-US" sz="4800" dirty="0"/>
              <a:t>confess </a:t>
            </a:r>
            <a:r>
              <a:rPr lang="en-US" dirty="0"/>
              <a:t>before My Father who is in heaven.  </a:t>
            </a:r>
            <a:r>
              <a:rPr lang="en-US" baseline="30000" dirty="0"/>
              <a:t>33</a:t>
            </a:r>
            <a:r>
              <a:rPr lang="en-US" dirty="0"/>
              <a:t> "But whoever </a:t>
            </a:r>
            <a:r>
              <a:rPr lang="en-US" sz="4800" dirty="0"/>
              <a:t>denies</a:t>
            </a:r>
            <a:r>
              <a:rPr lang="en-US" dirty="0"/>
              <a:t> Me before men, him I will also </a:t>
            </a:r>
            <a:r>
              <a:rPr lang="en-US" sz="4800" dirty="0"/>
              <a:t>deny</a:t>
            </a:r>
            <a:r>
              <a:rPr lang="en-US" dirty="0"/>
              <a:t> before My Father who is in heaven.	</a:t>
            </a: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0178" name="Picture 2" descr="http://analytikainc.com/blog/wp-content/uploads/2010/04/Missing-Piec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13854"/>
            <a:ext cx="8915400" cy="592874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rot="1492358">
            <a:off x="602841" y="223920"/>
            <a:ext cx="1362874" cy="769441"/>
          </a:xfrm>
          <a:prstGeom prst="rect">
            <a:avLst/>
          </a:prstGeom>
          <a:noFill/>
        </p:spPr>
        <p:txBody>
          <a:bodyPr wrap="none" lIns="91440" tIns="45720" rIns="91440" bIns="45720">
            <a:spAutoFit/>
          </a:bodyPr>
          <a:lstStyle/>
          <a:p>
            <a:pPr algn="ctr"/>
            <a:r>
              <a:rPr lang="en-US" sz="4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Hear</a:t>
            </a:r>
            <a:endParaRPr lang="en-US" sz="4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ectangle 4"/>
          <p:cNvSpPr/>
          <p:nvPr/>
        </p:nvSpPr>
        <p:spPr>
          <a:xfrm rot="1492358">
            <a:off x="2558184" y="525134"/>
            <a:ext cx="1942070" cy="769441"/>
          </a:xfrm>
          <a:prstGeom prst="rect">
            <a:avLst/>
          </a:prstGeom>
          <a:noFill/>
        </p:spPr>
        <p:txBody>
          <a:bodyPr wrap="none" lIns="91440" tIns="45720" rIns="91440" bIns="45720">
            <a:spAutoFit/>
          </a:bodyPr>
          <a:lstStyle/>
          <a:p>
            <a:pPr algn="ctr"/>
            <a:r>
              <a:rPr lang="en-US" sz="4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Believe</a:t>
            </a:r>
            <a:endParaRPr lang="en-US" sz="4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Rectangle 5"/>
          <p:cNvSpPr/>
          <p:nvPr/>
        </p:nvSpPr>
        <p:spPr>
          <a:xfrm rot="3819891">
            <a:off x="4838281" y="1037206"/>
            <a:ext cx="1932966" cy="769441"/>
          </a:xfrm>
          <a:prstGeom prst="rect">
            <a:avLst/>
          </a:prstGeom>
          <a:noFill/>
        </p:spPr>
        <p:txBody>
          <a:bodyPr wrap="none" lIns="91440" tIns="45720" rIns="91440" bIns="45720">
            <a:spAutoFit/>
          </a:bodyPr>
          <a:lstStyle/>
          <a:p>
            <a:pPr algn="ctr"/>
            <a:r>
              <a:rPr lang="en-US" sz="4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Repent</a:t>
            </a:r>
            <a:endParaRPr lang="en-US" sz="4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Rectangle 6"/>
          <p:cNvSpPr/>
          <p:nvPr/>
        </p:nvSpPr>
        <p:spPr>
          <a:xfrm rot="1492358">
            <a:off x="6848892" y="2466962"/>
            <a:ext cx="2117183" cy="769441"/>
          </a:xfrm>
          <a:prstGeom prst="rect">
            <a:avLst/>
          </a:prstGeom>
          <a:noFill/>
        </p:spPr>
        <p:txBody>
          <a:bodyPr wrap="none" lIns="91440" tIns="45720" rIns="91440" bIns="45720">
            <a:spAutoFit/>
          </a:bodyPr>
          <a:lstStyle/>
          <a:p>
            <a:pPr algn="ctr"/>
            <a:r>
              <a:rPr lang="en-US" sz="4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Confess</a:t>
            </a:r>
            <a:endParaRPr lang="en-US" sz="4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Rectangle 7"/>
          <p:cNvSpPr/>
          <p:nvPr/>
        </p:nvSpPr>
        <p:spPr>
          <a:xfrm rot="1492358">
            <a:off x="1911600" y="2074052"/>
            <a:ext cx="1149675" cy="769441"/>
          </a:xfrm>
          <a:prstGeom prst="rect">
            <a:avLst/>
          </a:prstGeom>
          <a:noFill/>
        </p:spPr>
        <p:txBody>
          <a:bodyPr wrap="none" lIns="91440" tIns="45720" rIns="91440" bIns="45720">
            <a:spAutoFit/>
          </a:bodyPr>
          <a:lstStyle/>
          <a:p>
            <a:pPr algn="ctr"/>
            <a:r>
              <a:rPr lang="en-US" sz="4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And</a:t>
            </a:r>
            <a:endParaRPr lang="en-US" sz="4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7957281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3000" b="-3000"/>
          </a:stretch>
        </a:blipFill>
        <a:effectLst/>
      </p:bgPr>
    </p:bg>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0"/>
            <a:ext cx="9144000" cy="138499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Ephesians 5:14 Therefore He says: "Awake, you who sleep, Arise from the dead, And Christ will give you light."</a:t>
            </a: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3000" b="-3000"/>
          </a:stretch>
        </a:blipFill>
        <a:effectLst/>
      </p:bgPr>
    </p:bg>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0" y="0"/>
            <a:ext cx="91440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Ephesians 2:4 But God, who is rich in mercy, because of His great love with which He loved us,  </a:t>
            </a:r>
            <a:r>
              <a:rPr lang="en-US" baseline="30000" dirty="0"/>
              <a:t>5</a:t>
            </a:r>
            <a:r>
              <a:rPr lang="en-US" dirty="0"/>
              <a:t> even when we were dead in trespasses, </a:t>
            </a:r>
            <a:r>
              <a:rPr lang="en-US" u="sng" dirty="0"/>
              <a:t>made us alive together with Christ</a:t>
            </a:r>
            <a:r>
              <a:rPr lang="en-US" dirty="0"/>
              <a:t> (by grace you have been saved),</a:t>
            </a:r>
          </a:p>
        </p:txBody>
      </p:sp>
      <p:sp>
        <p:nvSpPr>
          <p:cNvPr id="4" name="Text Box 2"/>
          <p:cNvSpPr txBox="1">
            <a:spLocks noChangeArrowheads="1"/>
          </p:cNvSpPr>
          <p:nvPr/>
        </p:nvSpPr>
        <p:spPr bwMode="auto">
          <a:xfrm>
            <a:off x="3464" y="2387647"/>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W</a:t>
            </a:r>
            <a:r>
              <a:rPr lang="en-US" dirty="0" smtClean="0"/>
              <a:t>hen </a:t>
            </a:r>
            <a:r>
              <a:rPr lang="en-US" dirty="0"/>
              <a:t>were we made alive together with Christ? </a:t>
            </a:r>
          </a:p>
        </p:txBody>
      </p:sp>
    </p:spTree>
    <p:extLst>
      <p:ext uri="{BB962C8B-B14F-4D97-AF65-F5344CB8AC3E}">
        <p14:creationId xmlns:p14="http://schemas.microsoft.com/office/powerpoint/2010/main" val="123810620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3000" b="-3000"/>
          </a:stretch>
        </a:blipFill>
        <a:effectLst/>
      </p:bgPr>
    </p:bg>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0" y="0"/>
            <a:ext cx="9144000" cy="483209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Colossians 2:11 In Him you were also circumcised with the circumcision made without hands, by putting off the body of the sins of the flesh, by the circumcision of Christ,  </a:t>
            </a:r>
            <a:r>
              <a:rPr lang="en-US" baseline="30000" dirty="0"/>
              <a:t>12</a:t>
            </a:r>
            <a:r>
              <a:rPr lang="en-US" dirty="0"/>
              <a:t> </a:t>
            </a:r>
            <a:r>
              <a:rPr lang="en-US" u="sng" dirty="0"/>
              <a:t>buried with Him in baptism, in which you also were raised with </a:t>
            </a:r>
            <a:r>
              <a:rPr lang="en-US" i="1" u="sng" dirty="0"/>
              <a:t>Him </a:t>
            </a:r>
            <a:r>
              <a:rPr lang="en-US" u="sng" dirty="0"/>
              <a:t>through faith in the working of God</a:t>
            </a:r>
            <a:r>
              <a:rPr lang="en-US" dirty="0"/>
              <a:t>, who raised Him from the dead.  </a:t>
            </a:r>
            <a:r>
              <a:rPr lang="en-US" baseline="30000" dirty="0"/>
              <a:t>13</a:t>
            </a:r>
            <a:r>
              <a:rPr lang="en-US" dirty="0"/>
              <a:t> And you, </a:t>
            </a:r>
            <a:r>
              <a:rPr lang="en-US" u="sng" dirty="0"/>
              <a:t>being dead in your trespasses and the </a:t>
            </a:r>
            <a:r>
              <a:rPr lang="en-US" u="sng" dirty="0" err="1"/>
              <a:t>uncircumcision</a:t>
            </a:r>
            <a:r>
              <a:rPr lang="en-US" u="sng" dirty="0"/>
              <a:t> of your flesh, He has made alive together with Him, having forgiven you all trespasses, </a:t>
            </a:r>
            <a:r>
              <a:rPr lang="en-US" dirty="0"/>
              <a:t>See also Romans 6.</a:t>
            </a:r>
          </a:p>
        </p:txBody>
      </p:sp>
    </p:spTree>
    <p:extLst>
      <p:ext uri="{BB962C8B-B14F-4D97-AF65-F5344CB8AC3E}">
        <p14:creationId xmlns:p14="http://schemas.microsoft.com/office/powerpoint/2010/main" val="319983171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37" y="6471"/>
            <a:ext cx="9144000" cy="6086231"/>
          </a:xfrm>
          <a:prstGeom prst="rect">
            <a:avLst/>
          </a:prstGeom>
        </p:spPr>
      </p:pic>
      <p:sp>
        <p:nvSpPr>
          <p:cNvPr id="2" name="Rectangle 1"/>
          <p:cNvSpPr/>
          <p:nvPr/>
        </p:nvSpPr>
        <p:spPr>
          <a:xfrm rot="1492358">
            <a:off x="602841" y="223920"/>
            <a:ext cx="1362874" cy="769441"/>
          </a:xfrm>
          <a:prstGeom prst="rect">
            <a:avLst/>
          </a:prstGeom>
          <a:noFill/>
        </p:spPr>
        <p:txBody>
          <a:bodyPr wrap="none" lIns="91440" tIns="45720" rIns="91440" bIns="45720">
            <a:spAutoFit/>
          </a:bodyPr>
          <a:lstStyle/>
          <a:p>
            <a:pPr algn="ctr"/>
            <a:r>
              <a:rPr lang="en-US" sz="4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Hear</a:t>
            </a:r>
            <a:endParaRPr lang="en-US" sz="4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ectangle 4"/>
          <p:cNvSpPr/>
          <p:nvPr/>
        </p:nvSpPr>
        <p:spPr>
          <a:xfrm rot="1492358">
            <a:off x="2558184" y="525134"/>
            <a:ext cx="1942070" cy="769441"/>
          </a:xfrm>
          <a:prstGeom prst="rect">
            <a:avLst/>
          </a:prstGeom>
          <a:noFill/>
        </p:spPr>
        <p:txBody>
          <a:bodyPr wrap="none" lIns="91440" tIns="45720" rIns="91440" bIns="45720">
            <a:spAutoFit/>
          </a:bodyPr>
          <a:lstStyle/>
          <a:p>
            <a:pPr algn="ctr"/>
            <a:r>
              <a:rPr lang="en-US" sz="4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Believe</a:t>
            </a:r>
            <a:endParaRPr lang="en-US" sz="4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Rectangle 5"/>
          <p:cNvSpPr/>
          <p:nvPr/>
        </p:nvSpPr>
        <p:spPr>
          <a:xfrm rot="3819891">
            <a:off x="4838281" y="1037206"/>
            <a:ext cx="1932966" cy="769441"/>
          </a:xfrm>
          <a:prstGeom prst="rect">
            <a:avLst/>
          </a:prstGeom>
          <a:noFill/>
        </p:spPr>
        <p:txBody>
          <a:bodyPr wrap="none" lIns="91440" tIns="45720" rIns="91440" bIns="45720">
            <a:spAutoFit/>
          </a:bodyPr>
          <a:lstStyle/>
          <a:p>
            <a:pPr algn="ctr"/>
            <a:r>
              <a:rPr lang="en-US" sz="4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Repent</a:t>
            </a:r>
            <a:endParaRPr lang="en-US" sz="4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Rectangle 6"/>
          <p:cNvSpPr/>
          <p:nvPr/>
        </p:nvSpPr>
        <p:spPr>
          <a:xfrm rot="1492358">
            <a:off x="6848892" y="2466962"/>
            <a:ext cx="2117183" cy="769441"/>
          </a:xfrm>
          <a:prstGeom prst="rect">
            <a:avLst/>
          </a:prstGeom>
          <a:noFill/>
        </p:spPr>
        <p:txBody>
          <a:bodyPr wrap="none" lIns="91440" tIns="45720" rIns="91440" bIns="45720">
            <a:spAutoFit/>
          </a:bodyPr>
          <a:lstStyle/>
          <a:p>
            <a:pPr algn="ctr"/>
            <a:r>
              <a:rPr lang="en-US" sz="4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Confess</a:t>
            </a:r>
            <a:endParaRPr lang="en-US" sz="4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Rectangle 7"/>
          <p:cNvSpPr/>
          <p:nvPr/>
        </p:nvSpPr>
        <p:spPr>
          <a:xfrm rot="1492358">
            <a:off x="1911600" y="2074052"/>
            <a:ext cx="1149675" cy="769441"/>
          </a:xfrm>
          <a:prstGeom prst="rect">
            <a:avLst/>
          </a:prstGeom>
          <a:noFill/>
        </p:spPr>
        <p:txBody>
          <a:bodyPr wrap="none" lIns="91440" tIns="45720" rIns="91440" bIns="45720">
            <a:spAutoFit/>
          </a:bodyPr>
          <a:lstStyle/>
          <a:p>
            <a:pPr algn="ctr"/>
            <a:r>
              <a:rPr lang="en-US" sz="4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And</a:t>
            </a:r>
            <a:endParaRPr lang="en-US" sz="4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Rectangle 8"/>
          <p:cNvSpPr/>
          <p:nvPr/>
        </p:nvSpPr>
        <p:spPr>
          <a:xfrm rot="3947059">
            <a:off x="3801694" y="2858051"/>
            <a:ext cx="2858761" cy="1446550"/>
          </a:xfrm>
          <a:prstGeom prst="rect">
            <a:avLst/>
          </a:prstGeom>
          <a:noFill/>
        </p:spPr>
        <p:txBody>
          <a:bodyPr wrap="square" lIns="91440" tIns="45720" rIns="91440" bIns="45720">
            <a:spAutoFit/>
          </a:bodyPr>
          <a:lstStyle/>
          <a:p>
            <a:pPr algn="ctr"/>
            <a:r>
              <a:rPr lang="en-US" sz="440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Be Baptized</a:t>
            </a:r>
            <a:endParaRPr lang="en-US" sz="440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val="195565508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447800" y="-152400"/>
            <a:ext cx="5987537" cy="5539978"/>
          </a:xfrm>
          <a:prstGeom prst="rect">
            <a:avLst/>
          </a:prstGeom>
          <a:noFill/>
        </p:spPr>
        <p:txBody>
          <a:bodyPr wrap="none" lIns="91440" tIns="45720" rIns="91440" bIns="45720">
            <a:spAutoFit/>
          </a:bodyPr>
          <a:lstStyle/>
          <a:p>
            <a:pPr algn="ctr"/>
            <a:r>
              <a:rPr lang="en-US" sz="960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WAKE </a:t>
            </a:r>
            <a:r>
              <a:rPr lang="en-US" sz="960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UP</a:t>
            </a:r>
          </a:p>
          <a:p>
            <a:pPr algn="ctr"/>
            <a:r>
              <a:rPr lang="en-US" sz="540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AND</a:t>
            </a:r>
          </a:p>
          <a:p>
            <a:pPr algn="ctr"/>
            <a:r>
              <a:rPr lang="en-US" sz="960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LIVE</a:t>
            </a:r>
            <a:r>
              <a:rPr lang="en-US" sz="540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a:t>
            </a:r>
          </a:p>
          <a:p>
            <a:pPr algn="ctr"/>
            <a:r>
              <a:rPr lang="en-US" sz="540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FOR </a:t>
            </a:r>
            <a:r>
              <a:rPr lang="en-US" sz="540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GOD</a:t>
            </a:r>
            <a:br>
              <a:rPr lang="en-US" sz="540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br>
            <a:r>
              <a:rPr lang="en-US" sz="54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Part 2</a:t>
            </a:r>
          </a:p>
        </p:txBody>
      </p:sp>
    </p:spTree>
    <p:extLst>
      <p:ext uri="{BB962C8B-B14F-4D97-AF65-F5344CB8AC3E}">
        <p14:creationId xmlns:p14="http://schemas.microsoft.com/office/powerpoint/2010/main" val="288390592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0" y="0"/>
            <a:ext cx="44958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Christians who are limiting themselves and are not living the abundant life they could be.</a:t>
            </a:r>
          </a:p>
        </p:txBody>
      </p:sp>
      <p:pic>
        <p:nvPicPr>
          <p:cNvPr id="47106" name="Picture 2" descr="http://chuckieb123.files.wordpress.com/2012/01/are-you-limiting-yourself-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0"/>
            <a:ext cx="4038600" cy="4038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58732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r>
              <a:rPr lang="en-US" dirty="0" smtClean="0"/>
              <a:t>Worry</a:t>
            </a:r>
            <a:endParaRPr lang="en-US" dirty="0"/>
          </a:p>
        </p:txBody>
      </p:sp>
      <p:pic>
        <p:nvPicPr>
          <p:cNvPr id="46082" name="Picture 2" descr="http://1.bp.blogspot.com/-adHGwBuz1CU/T23Me-aKDYI/AAAAAAAAFc4/X6UgECirQ90/s1600/zz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699655"/>
            <a:ext cx="3442056"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052936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3000" b="-3000"/>
          </a:stretch>
        </a:blipFill>
        <a:effectLst/>
      </p:bgPr>
    </p:bg>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0" y="0"/>
            <a:ext cx="9144000" cy="526297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6:25 " Therefore I say to you, do not worry about your life, what you will eat or what you will drink; nor about your body, what you will put on. Is not life more than food and the body more than clothing?  </a:t>
            </a:r>
            <a:r>
              <a:rPr lang="en-US" baseline="30000" dirty="0"/>
              <a:t>26</a:t>
            </a:r>
            <a:r>
              <a:rPr lang="en-US" dirty="0"/>
              <a:t> "Look at the birds of the air, for they neither sow nor reap nor gather into barns; yet your heavenly Father feeds them. Are you not of more value than they?  </a:t>
            </a:r>
            <a:r>
              <a:rPr lang="en-US" baseline="30000" dirty="0"/>
              <a:t>27</a:t>
            </a:r>
            <a:r>
              <a:rPr lang="en-US" dirty="0"/>
              <a:t> "Which of you by worrying can add one cubit to his stature?  </a:t>
            </a:r>
            <a:r>
              <a:rPr lang="en-US" baseline="30000" dirty="0"/>
              <a:t>28</a:t>
            </a:r>
            <a:r>
              <a:rPr lang="en-US" dirty="0"/>
              <a:t> "So why do you worry about clothing? Consider the lilies of the field, how they grow: they neither toil nor spin;  </a:t>
            </a:r>
          </a:p>
        </p:txBody>
      </p:sp>
    </p:spTree>
    <p:extLst>
      <p:ext uri="{BB962C8B-B14F-4D97-AF65-F5344CB8AC3E}">
        <p14:creationId xmlns:p14="http://schemas.microsoft.com/office/powerpoint/2010/main" val="69566864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3000" b="-3000"/>
          </a:stretch>
        </a:blipFill>
        <a:effectLst/>
      </p:bgPr>
    </p:bg>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0" y="0"/>
            <a:ext cx="9144000" cy="6555641"/>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baseline="30000" dirty="0" smtClean="0"/>
              <a:t>29</a:t>
            </a:r>
            <a:r>
              <a:rPr lang="en-US" dirty="0" smtClean="0"/>
              <a:t> "and yet I say to you that even Solomon in all his glory was not arrayed like one of these.  </a:t>
            </a:r>
            <a:r>
              <a:rPr lang="en-US" baseline="30000" dirty="0" smtClean="0"/>
              <a:t>30</a:t>
            </a:r>
            <a:r>
              <a:rPr lang="en-US" dirty="0" smtClean="0"/>
              <a:t> "Now if God so clothes the grass of the field, which today is, and tomorrow is thrown into the oven, </a:t>
            </a:r>
            <a:r>
              <a:rPr lang="en-US" i="1" dirty="0" smtClean="0"/>
              <a:t>will He </a:t>
            </a:r>
            <a:r>
              <a:rPr lang="en-US" dirty="0" smtClean="0"/>
              <a:t>not much more </a:t>
            </a:r>
            <a:r>
              <a:rPr lang="en-US" i="1" dirty="0" smtClean="0"/>
              <a:t>clothe </a:t>
            </a:r>
            <a:r>
              <a:rPr lang="en-US" dirty="0" smtClean="0"/>
              <a:t>you, O you of little faith?  </a:t>
            </a:r>
            <a:r>
              <a:rPr lang="en-US" baseline="30000" dirty="0" smtClean="0"/>
              <a:t>31</a:t>
            </a:r>
            <a:r>
              <a:rPr lang="en-US" dirty="0" smtClean="0"/>
              <a:t> "Therefore do not worry, saying, 'What shall we eat?' or 'What shall we drink?' or 'What shall we wear?'  </a:t>
            </a:r>
            <a:r>
              <a:rPr lang="en-US" baseline="30000" dirty="0" smtClean="0"/>
              <a:t>32</a:t>
            </a:r>
            <a:r>
              <a:rPr lang="en-US" dirty="0" smtClean="0"/>
              <a:t> "For after all these things the Gentiles seek. For your heavenly Father knows that you need all these things.  </a:t>
            </a:r>
            <a:r>
              <a:rPr lang="en-US" baseline="30000" dirty="0" smtClean="0"/>
              <a:t>33</a:t>
            </a:r>
            <a:r>
              <a:rPr lang="en-US" dirty="0" smtClean="0"/>
              <a:t> "But seek first the kingdom of God and His righteousness, and all these things shall be added to you.  </a:t>
            </a:r>
            <a:r>
              <a:rPr lang="en-US" baseline="30000" dirty="0" smtClean="0"/>
              <a:t>34</a:t>
            </a:r>
            <a:r>
              <a:rPr lang="en-US" dirty="0" smtClean="0"/>
              <a:t>  "Therefore do not worry about tomorrow, for tomorrow will worry about its own things. Sufficient for the day </a:t>
            </a:r>
            <a:r>
              <a:rPr lang="en-US" i="1" dirty="0" smtClean="0"/>
              <a:t>is </a:t>
            </a:r>
            <a:r>
              <a:rPr lang="en-US" dirty="0" smtClean="0"/>
              <a:t>its own trouble.</a:t>
            </a:r>
            <a:endParaRPr lang="en-US" dirty="0"/>
          </a:p>
        </p:txBody>
      </p:sp>
    </p:spTree>
    <p:extLst>
      <p:ext uri="{BB962C8B-B14F-4D97-AF65-F5344CB8AC3E}">
        <p14:creationId xmlns:p14="http://schemas.microsoft.com/office/powerpoint/2010/main" val="290782167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0" y="0"/>
            <a:ext cx="9144000" cy="181588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1 Peter 5:6 Therefore humble yourselves under the mighty hand of God, that He may exalt you in due time,  </a:t>
            </a:r>
            <a:r>
              <a:rPr lang="en-US" baseline="30000" dirty="0"/>
              <a:t>7</a:t>
            </a:r>
            <a:r>
              <a:rPr lang="en-US" dirty="0"/>
              <a:t> casting all your care upon Him, for He cares for you.</a:t>
            </a:r>
          </a:p>
        </p:txBody>
      </p:sp>
      <p:pic>
        <p:nvPicPr>
          <p:cNvPr id="43010" name="Picture 2" descr="http://barrywallace.files.wordpress.com/2010/09/humb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605088"/>
            <a:ext cx="3672902" cy="2743200"/>
          </a:xfrm>
          <a:prstGeom prst="rect">
            <a:avLst/>
          </a:prstGeom>
          <a:noFill/>
          <a:extLst>
            <a:ext uri="{909E8E84-426E-40DD-AFC4-6F175D3DCCD1}">
              <a14:hiddenFill xmlns:a14="http://schemas.microsoft.com/office/drawing/2010/main">
                <a:solidFill>
                  <a:srgbClr val="FFFFFF"/>
                </a:solidFill>
              </a14:hiddenFill>
            </a:ext>
          </a:extLst>
        </p:spPr>
      </p:pic>
      <p:pic>
        <p:nvPicPr>
          <p:cNvPr id="43012" name="Picture 4" descr="http://3.bp.blogspot.com/-N0kT1r2xEgI/T4bNeZ8KtlI/AAAAAAAAAJU/gIB5T8XUgS0/s1600/GodsHan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676400"/>
            <a:ext cx="3762375" cy="4600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73627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3000" b="-3000"/>
          </a:stretch>
        </a:blipFill>
        <a:effectLst/>
      </p:bgPr>
    </p:bg>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0" y="0"/>
            <a:ext cx="91440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1 Timothy 6:6 Now godliness with contentment is great gain.  </a:t>
            </a:r>
            <a:r>
              <a:rPr lang="en-US" baseline="30000" dirty="0"/>
              <a:t>7</a:t>
            </a:r>
            <a:r>
              <a:rPr lang="en-US" dirty="0"/>
              <a:t> For we brought nothing into </a:t>
            </a:r>
            <a:r>
              <a:rPr lang="en-US" i="1" dirty="0"/>
              <a:t>this </a:t>
            </a:r>
            <a:r>
              <a:rPr lang="en-US" dirty="0"/>
              <a:t>world, </a:t>
            </a:r>
            <a:r>
              <a:rPr lang="en-US" i="1" dirty="0"/>
              <a:t>and it is </a:t>
            </a:r>
            <a:r>
              <a:rPr lang="en-US" dirty="0"/>
              <a:t>certain we can carry nothing out.  </a:t>
            </a:r>
            <a:r>
              <a:rPr lang="en-US" baseline="30000" dirty="0"/>
              <a:t>8</a:t>
            </a:r>
            <a:r>
              <a:rPr lang="en-US" dirty="0"/>
              <a:t> And having food and clothing, with these we shall be content. </a:t>
            </a:r>
          </a:p>
        </p:txBody>
      </p:sp>
    </p:spTree>
    <p:extLst>
      <p:ext uri="{BB962C8B-B14F-4D97-AF65-F5344CB8AC3E}">
        <p14:creationId xmlns:p14="http://schemas.microsoft.com/office/powerpoint/2010/main" val="178688476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3000" b="-3000"/>
          </a:stretch>
        </a:blipFill>
        <a:effectLst/>
      </p:bgPr>
    </p:bg>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0" y="0"/>
            <a:ext cx="9144000" cy="526297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Revelation 3:1 "And to the angel of the church in Sardis write, ' These things says He who has the seven Spirits of God and the seven stars: "I know your works, that you have a name that you are alive, but you are dead.  </a:t>
            </a:r>
            <a:r>
              <a:rPr lang="en-US" baseline="30000" dirty="0"/>
              <a:t>2</a:t>
            </a:r>
            <a:r>
              <a:rPr lang="en-US" dirty="0"/>
              <a:t> "Be watchful, and strengthen the things which remain, that are ready to die, for I have not found your works perfect before God.  </a:t>
            </a:r>
            <a:r>
              <a:rPr lang="en-US" baseline="30000" dirty="0"/>
              <a:t>3</a:t>
            </a:r>
            <a:r>
              <a:rPr lang="en-US" dirty="0"/>
              <a:t> "Remember therefore how you have received and heard; hold fast and repent. Therefore if you will not watch, I will come upon you as a thief, and you will not know what hour I will come upon you.</a:t>
            </a: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3000" b="-3000"/>
          </a:stretch>
        </a:blipFill>
        <a:effectLst/>
      </p:bgPr>
    </p:bg>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0" y="0"/>
            <a:ext cx="9144000" cy="483209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Philippians 4:10 But I rejoiced in the Lord greatly that now at last your care for me has flourished again; though you surely did care, but you lacked opportunity.  </a:t>
            </a:r>
            <a:r>
              <a:rPr lang="en-US" baseline="30000" dirty="0"/>
              <a:t>11</a:t>
            </a:r>
            <a:r>
              <a:rPr lang="en-US" dirty="0"/>
              <a:t> Not that I speak in regard to need, for I have learned in whatever state I am, to be content:  </a:t>
            </a:r>
            <a:r>
              <a:rPr lang="en-US" baseline="30000" dirty="0"/>
              <a:t>12</a:t>
            </a:r>
            <a:r>
              <a:rPr lang="en-US" dirty="0"/>
              <a:t> I know how to be abased, and I know how to abound. Everywhere and in all things I have learned both to be full and to be hungry, both to abound and to suffer need.  </a:t>
            </a:r>
            <a:r>
              <a:rPr lang="en-US" baseline="30000" dirty="0"/>
              <a:t>13</a:t>
            </a:r>
            <a:r>
              <a:rPr lang="en-US" dirty="0"/>
              <a:t> I can do all things through Christ who strengthens me.</a:t>
            </a:r>
          </a:p>
        </p:txBody>
      </p:sp>
    </p:spTree>
    <p:extLst>
      <p:ext uri="{BB962C8B-B14F-4D97-AF65-F5344CB8AC3E}">
        <p14:creationId xmlns:p14="http://schemas.microsoft.com/office/powerpoint/2010/main" val="293281731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r>
              <a:rPr lang="en-US" dirty="0" smtClean="0"/>
              <a:t>Fear</a:t>
            </a:r>
            <a:endParaRPr lang="en-US" dirty="0"/>
          </a:p>
        </p:txBody>
      </p:sp>
      <p:pic>
        <p:nvPicPr>
          <p:cNvPr id="39938" name="Picture 2" descr="http://dalisocial.com/wp-content/uploads/2012/04/fear-of-social-med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6940" y="706582"/>
            <a:ext cx="4290120"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587911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3000" b="-3000"/>
          </a:stretch>
        </a:blipFill>
        <a:effectLst/>
      </p:bgPr>
    </p:bg>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0" y="0"/>
            <a:ext cx="91440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 Deuteronomy 20:8 "The officers shall speak further to the people, and say, 'What man </a:t>
            </a:r>
            <a:r>
              <a:rPr lang="en-US" i="1" dirty="0"/>
              <a:t>is there who is </a:t>
            </a:r>
            <a:r>
              <a:rPr lang="en-US" dirty="0"/>
              <a:t>fearful and fainthearted? Let him go and return to his house, lest the heart of his brethren faint like his heart.' </a:t>
            </a:r>
          </a:p>
        </p:txBody>
      </p:sp>
    </p:spTree>
    <p:extLst>
      <p:ext uri="{BB962C8B-B14F-4D97-AF65-F5344CB8AC3E}">
        <p14:creationId xmlns:p14="http://schemas.microsoft.com/office/powerpoint/2010/main" val="338647940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3000" b="-3000"/>
          </a:stretch>
        </a:blipFill>
        <a:effectLst/>
      </p:bgPr>
    </p:bg>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0" y="0"/>
            <a:ext cx="91440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Judges 7:3 "Now therefore, proclaim in the hearing of the people, saying, 'Whoever </a:t>
            </a:r>
            <a:r>
              <a:rPr lang="en-US" i="1" dirty="0"/>
              <a:t>is </a:t>
            </a:r>
            <a:r>
              <a:rPr lang="en-US" dirty="0"/>
              <a:t>fearful and afraid, let him turn and depart at once from Mount Gilead.' " And twenty-two thousand of the people returned, and ten thousand remained.</a:t>
            </a:r>
          </a:p>
        </p:txBody>
      </p:sp>
    </p:spTree>
    <p:extLst>
      <p:ext uri="{BB962C8B-B14F-4D97-AF65-F5344CB8AC3E}">
        <p14:creationId xmlns:p14="http://schemas.microsoft.com/office/powerpoint/2010/main" val="68739264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3000" b="-3000"/>
          </a:stretch>
        </a:blipFill>
        <a:effectLst/>
      </p:bgPr>
    </p:bg>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0" y="0"/>
            <a:ext cx="9144000"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John 12:4 Nevertheless even among the rulers many believed in Him, but because of the Pharisees they did not confess </a:t>
            </a:r>
            <a:r>
              <a:rPr lang="en-US" i="1" dirty="0"/>
              <a:t>Him, </a:t>
            </a:r>
            <a:r>
              <a:rPr lang="en-US" dirty="0"/>
              <a:t>lest they should be put out of the synagogue;  </a:t>
            </a:r>
            <a:r>
              <a:rPr lang="en-US" baseline="30000" dirty="0"/>
              <a:t>43</a:t>
            </a:r>
            <a:r>
              <a:rPr lang="en-US" dirty="0"/>
              <a:t> for they loved the praise of men more than the praise of God.</a:t>
            </a:r>
          </a:p>
        </p:txBody>
      </p:sp>
    </p:spTree>
    <p:extLst>
      <p:ext uri="{BB962C8B-B14F-4D97-AF65-F5344CB8AC3E}">
        <p14:creationId xmlns:p14="http://schemas.microsoft.com/office/powerpoint/2010/main" val="369456907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3000" b="-3000"/>
          </a:stretch>
        </a:blipFill>
        <a:effectLst/>
      </p:bgPr>
    </p:bg>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0" y="0"/>
            <a:ext cx="9144000" cy="397031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Proverbs 3:25  Do not be afraid of sudden terror, Nor of trouble from the wicked when it comes;  </a:t>
            </a:r>
            <a:r>
              <a:rPr lang="en-US" baseline="30000" dirty="0"/>
              <a:t>26</a:t>
            </a:r>
            <a:r>
              <a:rPr lang="en-US" dirty="0"/>
              <a:t> For the LORD will be your confidence, And will keep your foot from being caught</a:t>
            </a:r>
            <a:r>
              <a:rPr lang="en-US" dirty="0" smtClean="0"/>
              <a:t>.</a:t>
            </a:r>
          </a:p>
          <a:p>
            <a:r>
              <a:rPr lang="en-US" dirty="0" smtClean="0"/>
              <a:t>  </a:t>
            </a:r>
            <a:endParaRPr lang="en-US" dirty="0"/>
          </a:p>
          <a:p>
            <a:r>
              <a:rPr lang="en-US" dirty="0"/>
              <a:t>Matthew 10:28  "And do not fear those who kill the body but cannot kill the soul. But rather fear Him who is able to destroy both soul and body in hell.</a:t>
            </a:r>
          </a:p>
        </p:txBody>
      </p:sp>
    </p:spTree>
    <p:extLst>
      <p:ext uri="{BB962C8B-B14F-4D97-AF65-F5344CB8AC3E}">
        <p14:creationId xmlns:p14="http://schemas.microsoft.com/office/powerpoint/2010/main" val="341105627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3000" b="-3000"/>
          </a:stretch>
        </a:blipFill>
        <a:effectLst/>
      </p:bgPr>
    </p:bg>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0" y="0"/>
            <a:ext cx="9144000" cy="483209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Hebrews 13:5 </a:t>
            </a:r>
            <a:r>
              <a:rPr lang="en-US" i="1" dirty="0"/>
              <a:t>Let your </a:t>
            </a:r>
            <a:r>
              <a:rPr lang="en-US" dirty="0"/>
              <a:t>conduct </a:t>
            </a:r>
            <a:r>
              <a:rPr lang="en-US" i="1" dirty="0"/>
              <a:t>be </a:t>
            </a:r>
            <a:r>
              <a:rPr lang="en-US" dirty="0"/>
              <a:t>without covetousness; </a:t>
            </a:r>
            <a:r>
              <a:rPr lang="en-US" i="1" dirty="0"/>
              <a:t>be </a:t>
            </a:r>
            <a:r>
              <a:rPr lang="en-US" dirty="0"/>
              <a:t>content with such things as you have. For He Himself has said, "I will never leave you nor forsake you."  </a:t>
            </a:r>
            <a:r>
              <a:rPr lang="en-US" baseline="30000" dirty="0"/>
              <a:t>6</a:t>
            </a:r>
            <a:r>
              <a:rPr lang="en-US" dirty="0"/>
              <a:t> So we may boldly say: "The LORD </a:t>
            </a:r>
            <a:r>
              <a:rPr lang="en-US" i="1" dirty="0"/>
              <a:t>is </a:t>
            </a:r>
            <a:r>
              <a:rPr lang="en-US" dirty="0"/>
              <a:t>my helper; I will not fear. What can man do to me</a:t>
            </a:r>
            <a:r>
              <a:rPr lang="en-US" dirty="0" smtClean="0"/>
              <a:t>?“</a:t>
            </a:r>
          </a:p>
          <a:p>
            <a:endParaRPr lang="en-US" dirty="0"/>
          </a:p>
          <a:p>
            <a:r>
              <a:rPr lang="en-US" dirty="0"/>
              <a:t>Psalm 23:4 Yea, though I walk through the valley of the shadow of death, I will fear no evil; For You </a:t>
            </a:r>
            <a:r>
              <a:rPr lang="en-US" i="1" dirty="0"/>
              <a:t>are </a:t>
            </a:r>
            <a:r>
              <a:rPr lang="en-US" dirty="0"/>
              <a:t>with me; Your rod and Your staff, they comfort me.</a:t>
            </a:r>
          </a:p>
        </p:txBody>
      </p:sp>
    </p:spTree>
    <p:extLst>
      <p:ext uri="{BB962C8B-B14F-4D97-AF65-F5344CB8AC3E}">
        <p14:creationId xmlns:p14="http://schemas.microsoft.com/office/powerpoint/2010/main" val="226247966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r>
              <a:rPr lang="en-US" dirty="0" smtClean="0"/>
              <a:t>Murmuring </a:t>
            </a:r>
            <a:r>
              <a:rPr lang="en-US" dirty="0"/>
              <a:t>and </a:t>
            </a:r>
            <a:r>
              <a:rPr lang="en-US" dirty="0" smtClean="0"/>
              <a:t>Complaining </a:t>
            </a:r>
            <a:endParaRPr lang="en-US" dirty="0"/>
          </a:p>
        </p:txBody>
      </p:sp>
      <p:pic>
        <p:nvPicPr>
          <p:cNvPr id="33794" name="Picture 2" descr="http://www.waynestiles.com/wp-content/uploads/2009/06/Complaining-Makes-us-Doubt-Gods-Presen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75" y="914400"/>
            <a:ext cx="5429250" cy="3619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116141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0" y="0"/>
            <a:ext cx="9144000" cy="483209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Numbers 21:4 Then they journeyed from Mount </a:t>
            </a:r>
            <a:r>
              <a:rPr lang="en-US" dirty="0" err="1"/>
              <a:t>Hor</a:t>
            </a:r>
            <a:r>
              <a:rPr lang="en-US" dirty="0"/>
              <a:t> by the Way of the Red Sea, to go around the land of Edom; and the soul of the people became very discouraged on the way.  </a:t>
            </a:r>
            <a:r>
              <a:rPr lang="en-US" baseline="30000" dirty="0"/>
              <a:t>5</a:t>
            </a:r>
            <a:r>
              <a:rPr lang="en-US" dirty="0"/>
              <a:t> And the people spoke against God and against Moses: "Why have you brought us up out of Egypt to die in the wilderness? For </a:t>
            </a:r>
            <a:r>
              <a:rPr lang="en-US" i="1" dirty="0"/>
              <a:t>there is </a:t>
            </a:r>
            <a:r>
              <a:rPr lang="en-US" dirty="0"/>
              <a:t>no food and no water, and our soul loathes this worthless bread."  </a:t>
            </a:r>
            <a:r>
              <a:rPr lang="en-US" baseline="30000" dirty="0"/>
              <a:t>6</a:t>
            </a:r>
            <a:r>
              <a:rPr lang="en-US" dirty="0"/>
              <a:t> So the LORD sent fiery serpents among the people, and they bit the people; and many of the people of Israel died.</a:t>
            </a:r>
          </a:p>
        </p:txBody>
      </p:sp>
      <p:pic>
        <p:nvPicPr>
          <p:cNvPr id="32770" name="Picture 2" descr="http://www.christiananswersforthenewage.org/images/Articles_PotterChamb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4499264"/>
            <a:ext cx="3213097"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92515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3000" b="-3000"/>
          </a:stretch>
        </a:blipFill>
        <a:effectLst/>
      </p:bgPr>
    </p:bg>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0" y="0"/>
            <a:ext cx="9144000" cy="483209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Philippians 4:4 Rejoice in the Lord always. Again I will say, rejoice!  </a:t>
            </a:r>
            <a:endParaRPr lang="en-US" dirty="0" smtClean="0"/>
          </a:p>
          <a:p>
            <a:endParaRPr lang="en-US" dirty="0"/>
          </a:p>
          <a:p>
            <a:r>
              <a:rPr lang="en-US" dirty="0"/>
              <a:t>Philippians 2:14 Do all things without complaining and disputing,  </a:t>
            </a:r>
            <a:r>
              <a:rPr lang="en-US" baseline="30000" dirty="0"/>
              <a:t>15</a:t>
            </a:r>
            <a:r>
              <a:rPr lang="en-US" dirty="0"/>
              <a:t> that you may become blameless and harmless, children of God without fault in the midst of a crooked and perverse generation, among whom you shine as lights in the world,  </a:t>
            </a:r>
            <a:r>
              <a:rPr lang="en-US" baseline="30000" dirty="0"/>
              <a:t>16</a:t>
            </a:r>
            <a:r>
              <a:rPr lang="en-US" dirty="0"/>
              <a:t> holding fast the word of life, so that I may rejoice in the day of Christ that I have not run in vain or labored in vain.</a:t>
            </a:r>
          </a:p>
        </p:txBody>
      </p:sp>
    </p:spTree>
    <p:extLst>
      <p:ext uri="{BB962C8B-B14F-4D97-AF65-F5344CB8AC3E}">
        <p14:creationId xmlns:p14="http://schemas.microsoft.com/office/powerpoint/2010/main" val="241062525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0" y="0"/>
            <a:ext cx="3886200" cy="31085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eaLnBrk="1" hangingPunct="1"/>
            <a:r>
              <a:rPr lang="en-US" dirty="0"/>
              <a:t>Christians who have fallen away because they have allowed themselves to get wrapped up in the pleasures of this world. </a:t>
            </a:r>
          </a:p>
        </p:txBody>
      </p:sp>
      <p:pic>
        <p:nvPicPr>
          <p:cNvPr id="5124" name="Picture 4" descr="http://us.123rf.com/400wm/400/400/ivanmcphee/ivanmcphee1202/ivanmcphee120200007/12651996-young-woman-hugging-worl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0"/>
            <a:ext cx="5707865" cy="381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3000" b="-3000"/>
          </a:stretch>
        </a:blipFill>
        <a:effectLst/>
      </p:bgPr>
    </p:bg>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0" y="0"/>
            <a:ext cx="9144000" cy="569386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Psalm 145:1 I will extol You, my God, O King; And I will bless Your name forever and ever.  </a:t>
            </a:r>
            <a:r>
              <a:rPr lang="en-US" baseline="30000" dirty="0"/>
              <a:t>2</a:t>
            </a:r>
            <a:r>
              <a:rPr lang="en-US" dirty="0"/>
              <a:t> Every day I will bless You, And I will praise Your name forever and ever.  </a:t>
            </a:r>
            <a:r>
              <a:rPr lang="en-US" baseline="30000" dirty="0"/>
              <a:t>3</a:t>
            </a:r>
            <a:r>
              <a:rPr lang="en-US" dirty="0"/>
              <a:t> Great </a:t>
            </a:r>
            <a:r>
              <a:rPr lang="en-US" i="1" dirty="0"/>
              <a:t>is </a:t>
            </a:r>
            <a:r>
              <a:rPr lang="en-US" dirty="0"/>
              <a:t>the LORD, and greatly to be praised; And His greatness </a:t>
            </a:r>
            <a:r>
              <a:rPr lang="en-US" i="1" dirty="0"/>
              <a:t>is </a:t>
            </a:r>
            <a:r>
              <a:rPr lang="en-US" dirty="0"/>
              <a:t>unsearchable.  </a:t>
            </a:r>
            <a:r>
              <a:rPr lang="en-US" baseline="30000" dirty="0"/>
              <a:t>4</a:t>
            </a:r>
            <a:r>
              <a:rPr lang="en-US" dirty="0"/>
              <a:t> One generation shall praise Your works to another, And shall declare Your mighty acts.  </a:t>
            </a:r>
            <a:r>
              <a:rPr lang="en-US" baseline="30000" dirty="0"/>
              <a:t>5</a:t>
            </a:r>
            <a:r>
              <a:rPr lang="en-US" dirty="0"/>
              <a:t> I will meditate on the glorious splendor of Your majesty, And on Your wondrous works.  </a:t>
            </a:r>
            <a:r>
              <a:rPr lang="en-US" baseline="30000" dirty="0"/>
              <a:t>6</a:t>
            </a:r>
            <a:r>
              <a:rPr lang="en-US" dirty="0"/>
              <a:t> </a:t>
            </a:r>
            <a:r>
              <a:rPr lang="en-US" i="1" dirty="0"/>
              <a:t>Men </a:t>
            </a:r>
            <a:r>
              <a:rPr lang="en-US" dirty="0"/>
              <a:t>shall speak of the might of Your awesome acts, And I will declare Your greatness.  </a:t>
            </a:r>
            <a:r>
              <a:rPr lang="en-US" baseline="30000" dirty="0"/>
              <a:t>7</a:t>
            </a:r>
            <a:r>
              <a:rPr lang="en-US" dirty="0"/>
              <a:t> They shall utter the memory of Your great goodness, And shall sing of Your righteousness.  </a:t>
            </a:r>
          </a:p>
        </p:txBody>
      </p:sp>
    </p:spTree>
    <p:extLst>
      <p:ext uri="{BB962C8B-B14F-4D97-AF65-F5344CB8AC3E}">
        <p14:creationId xmlns:p14="http://schemas.microsoft.com/office/powerpoint/2010/main" val="292024567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3000" b="-3000"/>
          </a:stretch>
        </a:blipFill>
        <a:effectLst/>
      </p:bgPr>
    </p:bg>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0" y="0"/>
            <a:ext cx="9144000" cy="612475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baseline="30000" dirty="0" smtClean="0"/>
              <a:t>8</a:t>
            </a:r>
            <a:r>
              <a:rPr lang="en-US" dirty="0" smtClean="0"/>
              <a:t> The LORD </a:t>
            </a:r>
            <a:r>
              <a:rPr lang="en-US" i="1" dirty="0" smtClean="0"/>
              <a:t>is </a:t>
            </a:r>
            <a:r>
              <a:rPr lang="en-US" dirty="0" smtClean="0"/>
              <a:t>gracious and full of compassion, Slow to anger and great in mercy.  </a:t>
            </a:r>
            <a:r>
              <a:rPr lang="en-US" baseline="30000" dirty="0" smtClean="0"/>
              <a:t>9</a:t>
            </a:r>
            <a:r>
              <a:rPr lang="en-US" dirty="0" smtClean="0"/>
              <a:t> The LORD </a:t>
            </a:r>
            <a:r>
              <a:rPr lang="en-US" i="1" dirty="0" smtClean="0"/>
              <a:t>is </a:t>
            </a:r>
            <a:r>
              <a:rPr lang="en-US" dirty="0" smtClean="0"/>
              <a:t>good to all, And His tender mercies </a:t>
            </a:r>
            <a:r>
              <a:rPr lang="en-US" i="1" dirty="0" smtClean="0"/>
              <a:t>are </a:t>
            </a:r>
            <a:r>
              <a:rPr lang="en-US" dirty="0" smtClean="0"/>
              <a:t>over all His works.  </a:t>
            </a:r>
            <a:r>
              <a:rPr lang="en-US" baseline="30000" dirty="0" smtClean="0"/>
              <a:t>10</a:t>
            </a:r>
            <a:r>
              <a:rPr lang="en-US" dirty="0" smtClean="0"/>
              <a:t> All Your works shall praise You, O LORD, And Your saints shall bless You.  </a:t>
            </a:r>
            <a:r>
              <a:rPr lang="en-US" baseline="30000" dirty="0" smtClean="0"/>
              <a:t>11</a:t>
            </a:r>
            <a:r>
              <a:rPr lang="en-US" dirty="0" smtClean="0"/>
              <a:t> They shall speak of the glory of Your kingdom, And talk of Your power,  </a:t>
            </a:r>
            <a:r>
              <a:rPr lang="en-US" baseline="30000" dirty="0" smtClean="0"/>
              <a:t>12</a:t>
            </a:r>
            <a:r>
              <a:rPr lang="en-US" dirty="0" smtClean="0"/>
              <a:t> To make known to the sons of men His mighty acts, And the glorious majesty of His kingdom.  </a:t>
            </a:r>
            <a:r>
              <a:rPr lang="en-US" baseline="30000" dirty="0" smtClean="0"/>
              <a:t>13</a:t>
            </a:r>
            <a:r>
              <a:rPr lang="en-US" dirty="0" smtClean="0"/>
              <a:t> Your kingdom </a:t>
            </a:r>
            <a:r>
              <a:rPr lang="en-US" i="1" dirty="0" smtClean="0"/>
              <a:t>is </a:t>
            </a:r>
            <a:r>
              <a:rPr lang="en-US" dirty="0" smtClean="0"/>
              <a:t>an everlasting kingdom, And Your dominion </a:t>
            </a:r>
            <a:r>
              <a:rPr lang="en-US" i="1" dirty="0" smtClean="0"/>
              <a:t>endures </a:t>
            </a:r>
            <a:r>
              <a:rPr lang="en-US" dirty="0" smtClean="0"/>
              <a:t>throughout all generations.  </a:t>
            </a:r>
            <a:r>
              <a:rPr lang="en-US" baseline="30000" dirty="0" smtClean="0"/>
              <a:t>14</a:t>
            </a:r>
            <a:r>
              <a:rPr lang="en-US" dirty="0" smtClean="0"/>
              <a:t> The LORD upholds all who fall, And raises up all </a:t>
            </a:r>
            <a:r>
              <a:rPr lang="en-US" i="1" dirty="0" smtClean="0"/>
              <a:t>who are </a:t>
            </a:r>
            <a:r>
              <a:rPr lang="en-US" dirty="0" smtClean="0"/>
              <a:t>bowed down.  </a:t>
            </a:r>
            <a:r>
              <a:rPr lang="en-US" baseline="30000" dirty="0" smtClean="0"/>
              <a:t>15</a:t>
            </a:r>
            <a:r>
              <a:rPr lang="en-US" dirty="0" smtClean="0"/>
              <a:t> The eyes of all look expectantly to You, And You give them their food in due season.  </a:t>
            </a:r>
            <a:endParaRPr lang="en-US" dirty="0"/>
          </a:p>
        </p:txBody>
      </p:sp>
    </p:spTree>
    <p:extLst>
      <p:ext uri="{BB962C8B-B14F-4D97-AF65-F5344CB8AC3E}">
        <p14:creationId xmlns:p14="http://schemas.microsoft.com/office/powerpoint/2010/main" val="387218812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3000" b="-3000"/>
          </a:stretch>
        </a:blipFill>
        <a:effectLst/>
      </p:bgPr>
    </p:bg>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0" y="0"/>
            <a:ext cx="9144000" cy="483209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baseline="30000" dirty="0" smtClean="0"/>
              <a:t>16</a:t>
            </a:r>
            <a:r>
              <a:rPr lang="en-US" dirty="0" smtClean="0"/>
              <a:t> You open Your hand And satisfy the desire of every living thing.  </a:t>
            </a:r>
            <a:r>
              <a:rPr lang="en-US" baseline="30000" dirty="0" smtClean="0"/>
              <a:t>17</a:t>
            </a:r>
            <a:r>
              <a:rPr lang="en-US" dirty="0" smtClean="0"/>
              <a:t> The LORD </a:t>
            </a:r>
            <a:r>
              <a:rPr lang="en-US" i="1" dirty="0" smtClean="0"/>
              <a:t>is </a:t>
            </a:r>
            <a:r>
              <a:rPr lang="en-US" dirty="0" smtClean="0"/>
              <a:t>righteous in all His ways, Gracious in all His works.  </a:t>
            </a:r>
            <a:r>
              <a:rPr lang="en-US" baseline="30000" dirty="0" smtClean="0"/>
              <a:t>18</a:t>
            </a:r>
            <a:r>
              <a:rPr lang="en-US" dirty="0" smtClean="0"/>
              <a:t> The LORD </a:t>
            </a:r>
            <a:r>
              <a:rPr lang="en-US" i="1" dirty="0" smtClean="0"/>
              <a:t>is </a:t>
            </a:r>
            <a:r>
              <a:rPr lang="en-US" dirty="0" smtClean="0"/>
              <a:t>near to all who call upon Him, To all who call upon Him in truth.  </a:t>
            </a:r>
            <a:r>
              <a:rPr lang="en-US" baseline="30000" dirty="0" smtClean="0"/>
              <a:t>19</a:t>
            </a:r>
            <a:r>
              <a:rPr lang="en-US" dirty="0" smtClean="0"/>
              <a:t> He will fulfill the desire of those who fear Him; He also will hear their cry and save them.  </a:t>
            </a:r>
            <a:r>
              <a:rPr lang="en-US" baseline="30000" dirty="0" smtClean="0"/>
              <a:t>20</a:t>
            </a:r>
            <a:r>
              <a:rPr lang="en-US" dirty="0" smtClean="0"/>
              <a:t> The LORD preserves all who love Him, But all the wicked He will destroy.  </a:t>
            </a:r>
            <a:r>
              <a:rPr lang="en-US" baseline="30000" dirty="0" smtClean="0"/>
              <a:t>21</a:t>
            </a:r>
            <a:r>
              <a:rPr lang="en-US" dirty="0" smtClean="0"/>
              <a:t> My mouth shall speak the praise of the LORD, And all flesh shall bless His holy name Forever and ever.</a:t>
            </a:r>
            <a:endParaRPr lang="en-US" dirty="0"/>
          </a:p>
        </p:txBody>
      </p:sp>
    </p:spTree>
    <p:extLst>
      <p:ext uri="{BB962C8B-B14F-4D97-AF65-F5344CB8AC3E}">
        <p14:creationId xmlns:p14="http://schemas.microsoft.com/office/powerpoint/2010/main" val="357745120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r>
              <a:rPr lang="en-US" dirty="0" smtClean="0"/>
              <a:t>Doubting Ourselves </a:t>
            </a:r>
            <a:endParaRPr lang="en-US" dirty="0"/>
          </a:p>
        </p:txBody>
      </p:sp>
      <p:pic>
        <p:nvPicPr>
          <p:cNvPr id="56322" name="Picture 2" descr="http://hergeeklife.com/wp-content/uploads/2012/02/dbou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8027" y="838200"/>
            <a:ext cx="5427945"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494950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3000" b="-3000"/>
          </a:stretch>
        </a:blipFill>
        <a:effectLst/>
      </p:bgPr>
    </p:bg>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0" y="0"/>
            <a:ext cx="9144000" cy="649408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sz="2600" dirty="0"/>
              <a:t>Jeremiah 1:4 Then the word of the LORD came to me, saying:  </a:t>
            </a:r>
            <a:r>
              <a:rPr lang="en-US" sz="2600" baseline="30000" dirty="0"/>
              <a:t>5</a:t>
            </a:r>
            <a:r>
              <a:rPr lang="en-US" sz="2600" dirty="0"/>
              <a:t> "Before I formed you in the womb I knew you; Before you were born I sanctified you; I ordained you a prophet to the nations."  </a:t>
            </a:r>
            <a:r>
              <a:rPr lang="en-US" sz="2600" baseline="30000" dirty="0"/>
              <a:t>6</a:t>
            </a:r>
            <a:r>
              <a:rPr lang="en-US" sz="2600" dirty="0"/>
              <a:t> Then said I: "Ah, Lord GOD! Behold, I cannot speak, for I </a:t>
            </a:r>
            <a:r>
              <a:rPr lang="en-US" sz="2600" i="1" dirty="0"/>
              <a:t>am </a:t>
            </a:r>
            <a:r>
              <a:rPr lang="en-US" sz="2600" dirty="0"/>
              <a:t>a youth."  </a:t>
            </a:r>
            <a:r>
              <a:rPr lang="en-US" sz="2600" baseline="30000" dirty="0"/>
              <a:t>7</a:t>
            </a:r>
            <a:r>
              <a:rPr lang="en-US" sz="2600" dirty="0"/>
              <a:t> But the LORD said to me: "Do not say, 'I </a:t>
            </a:r>
            <a:r>
              <a:rPr lang="en-US" sz="2600" i="1" dirty="0"/>
              <a:t>am </a:t>
            </a:r>
            <a:r>
              <a:rPr lang="en-US" sz="2600" dirty="0"/>
              <a:t>a youth,' For you shall go to all to whom I send you, And whatever I command you, you shall speak.  </a:t>
            </a:r>
            <a:r>
              <a:rPr lang="en-US" sz="2600" baseline="30000" dirty="0"/>
              <a:t>8</a:t>
            </a:r>
            <a:r>
              <a:rPr lang="en-US" sz="2600" dirty="0"/>
              <a:t> Do not be afraid of their faces, For I </a:t>
            </a:r>
            <a:r>
              <a:rPr lang="en-US" sz="2600" i="1" dirty="0"/>
              <a:t>am </a:t>
            </a:r>
            <a:r>
              <a:rPr lang="en-US" sz="2600" dirty="0"/>
              <a:t>with you to deliver you," says the LORD.  </a:t>
            </a:r>
            <a:r>
              <a:rPr lang="en-US" sz="2600" baseline="30000" dirty="0"/>
              <a:t>9</a:t>
            </a:r>
            <a:r>
              <a:rPr lang="en-US" sz="2600" dirty="0"/>
              <a:t> Then the LORD put forth His hand and touched my mouth, and the LORD said to me: "Behold, I have put My words in your mouth.  </a:t>
            </a:r>
            <a:r>
              <a:rPr lang="en-US" sz="2600" baseline="30000" dirty="0"/>
              <a:t>10</a:t>
            </a:r>
            <a:r>
              <a:rPr lang="en-US" sz="2600" dirty="0"/>
              <a:t> See, I have this day set you over the nations and over the kingdoms, To root out and to pull down, To destroy and to throw down, To build and to plant."</a:t>
            </a:r>
          </a:p>
        </p:txBody>
      </p:sp>
    </p:spTree>
    <p:extLst>
      <p:ext uri="{BB962C8B-B14F-4D97-AF65-F5344CB8AC3E}">
        <p14:creationId xmlns:p14="http://schemas.microsoft.com/office/powerpoint/2010/main" val="353092309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76200" y="-29254"/>
            <a:ext cx="4106418" cy="35394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Isaiah 40:29 He gives power to the weak, And to </a:t>
            </a:r>
            <a:r>
              <a:rPr lang="en-US" i="1" dirty="0"/>
              <a:t>those who have </a:t>
            </a:r>
            <a:r>
              <a:rPr lang="en-US" dirty="0"/>
              <a:t>no might He increases strength. </a:t>
            </a:r>
            <a:r>
              <a:rPr lang="en-US" baseline="30000" dirty="0"/>
              <a:t>30 </a:t>
            </a:r>
            <a:r>
              <a:rPr lang="en-US" dirty="0"/>
              <a:t>Even the youths shall faint and be weary, And the young </a:t>
            </a:r>
            <a:r>
              <a:rPr lang="en-US" dirty="0" smtClean="0"/>
              <a:t>men</a:t>
            </a:r>
            <a:endParaRPr lang="en-US" dirty="0"/>
          </a:p>
        </p:txBody>
      </p:sp>
      <p:pic>
        <p:nvPicPr>
          <p:cNvPr id="60418" name="Picture 2" descr="C:\Users\Patsy\AppData\Local\Microsoft\Windows\Temporary Internet Files\Content.IE5\O33Z23N5\MP90040711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31109" y="0"/>
            <a:ext cx="4912891" cy="327782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6200" y="3429000"/>
            <a:ext cx="9067800" cy="2246769"/>
          </a:xfrm>
          <a:prstGeom prst="rect">
            <a:avLst/>
          </a:prstGeom>
          <a:noFill/>
        </p:spPr>
        <p:txBody>
          <a:bodyPr wrap="square" rtlCol="0">
            <a:spAutoFit/>
          </a:bodyPr>
          <a:lstStyle/>
          <a:p>
            <a:r>
              <a:rPr lang="en-US" dirty="0" smtClean="0"/>
              <a:t>shall utterly fall, </a:t>
            </a:r>
            <a:r>
              <a:rPr lang="en-US" baseline="30000" dirty="0" smtClean="0"/>
              <a:t>31 </a:t>
            </a:r>
            <a:r>
              <a:rPr lang="en-US" dirty="0" smtClean="0"/>
              <a:t>But those who wait on the LORD Shall renew </a:t>
            </a:r>
            <a:r>
              <a:rPr lang="en-US" i="1" dirty="0" smtClean="0"/>
              <a:t>their </a:t>
            </a:r>
            <a:r>
              <a:rPr lang="en-US" dirty="0" smtClean="0"/>
              <a:t>strength; They shall mount up with wings like eagles, They shall run and not be weary, They shall walk and not faint.</a:t>
            </a:r>
          </a:p>
          <a:p>
            <a:endParaRPr lang="en-US" dirty="0"/>
          </a:p>
        </p:txBody>
      </p:sp>
    </p:spTree>
    <p:extLst>
      <p:ext uri="{BB962C8B-B14F-4D97-AF65-F5344CB8AC3E}">
        <p14:creationId xmlns:p14="http://schemas.microsoft.com/office/powerpoint/2010/main" val="149026880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3000" b="-3000"/>
          </a:stretch>
        </a:blipFill>
        <a:effectLst/>
      </p:bgPr>
    </p:bg>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0" y="0"/>
            <a:ext cx="9144000" cy="397031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Hebrews 12:1 Therefore we also, since we are surrounded by so great a cloud of witnesses, let us lay aside every weight, and the sin which so easily ensnares </a:t>
            </a:r>
            <a:r>
              <a:rPr lang="en-US" i="1" dirty="0"/>
              <a:t>us, </a:t>
            </a:r>
            <a:r>
              <a:rPr lang="en-US" dirty="0"/>
              <a:t>and let us run with endurance the race that is set before us,  </a:t>
            </a:r>
            <a:r>
              <a:rPr lang="en-US" baseline="30000" dirty="0"/>
              <a:t>2</a:t>
            </a:r>
            <a:r>
              <a:rPr lang="en-US" dirty="0"/>
              <a:t> looking unto Jesus, the author and finisher of </a:t>
            </a:r>
            <a:r>
              <a:rPr lang="en-US" i="1" dirty="0"/>
              <a:t>our </a:t>
            </a:r>
            <a:r>
              <a:rPr lang="en-US" dirty="0"/>
              <a:t>faith, who for the joy that was set before Him endured the cross, despising the shame, and has sat down at the right hand of the throne of God.</a:t>
            </a:r>
          </a:p>
        </p:txBody>
      </p:sp>
    </p:spTree>
    <p:extLst>
      <p:ext uri="{BB962C8B-B14F-4D97-AF65-F5344CB8AC3E}">
        <p14:creationId xmlns:p14="http://schemas.microsoft.com/office/powerpoint/2010/main" val="331448524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447800" y="-152400"/>
            <a:ext cx="5987537" cy="5539978"/>
          </a:xfrm>
          <a:prstGeom prst="rect">
            <a:avLst/>
          </a:prstGeom>
          <a:noFill/>
        </p:spPr>
        <p:txBody>
          <a:bodyPr wrap="none" lIns="91440" tIns="45720" rIns="91440" bIns="45720">
            <a:spAutoFit/>
          </a:bodyPr>
          <a:lstStyle/>
          <a:p>
            <a:pPr algn="ctr"/>
            <a:r>
              <a:rPr lang="en-US" sz="960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WAKE </a:t>
            </a:r>
            <a:r>
              <a:rPr lang="en-US" sz="960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UP</a:t>
            </a:r>
          </a:p>
          <a:p>
            <a:pPr algn="ctr"/>
            <a:r>
              <a:rPr lang="en-US" sz="540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AND</a:t>
            </a:r>
          </a:p>
          <a:p>
            <a:pPr algn="ctr"/>
            <a:r>
              <a:rPr lang="en-US" sz="960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LIVE</a:t>
            </a:r>
            <a:r>
              <a:rPr lang="en-US" sz="540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a:t>
            </a:r>
          </a:p>
          <a:p>
            <a:pPr algn="ctr"/>
            <a:r>
              <a:rPr lang="en-US" sz="540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FOR </a:t>
            </a:r>
            <a:r>
              <a:rPr lang="en-US" sz="540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GOD</a:t>
            </a:r>
            <a:br>
              <a:rPr lang="en-US" sz="540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br>
            <a:endParaRPr lang="en-US" sz="54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43311352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0" y="0"/>
            <a:ext cx="9144000" cy="378565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sz="2400" dirty="0"/>
              <a:t>2 Peter 2:20 For if, after they have escaped the pollutions of the world through the knowledge of the Lord and Savior Jesus Christ, they are again entangled in them and overcome, the latter end is worse for them than the beginning.  </a:t>
            </a:r>
            <a:r>
              <a:rPr lang="en-US" sz="2400" baseline="30000" dirty="0"/>
              <a:t>21</a:t>
            </a:r>
            <a:r>
              <a:rPr lang="en-US" sz="2400" dirty="0"/>
              <a:t> For it would have been better for them not to have known the way of righteousness, than having known </a:t>
            </a:r>
            <a:r>
              <a:rPr lang="en-US" sz="2400" i="1" dirty="0"/>
              <a:t>it, </a:t>
            </a:r>
            <a:r>
              <a:rPr lang="en-US" sz="2400" dirty="0"/>
              <a:t>to turn from the holy commandment delivered to them.  </a:t>
            </a:r>
            <a:r>
              <a:rPr lang="en-US" sz="2400" baseline="30000" dirty="0"/>
              <a:t>22</a:t>
            </a:r>
            <a:r>
              <a:rPr lang="en-US" sz="2400" dirty="0"/>
              <a:t> But it has happened to them according to the true proverb: "A dog returns to his own vomit," and, "a sow, having washed, to her wallowing in the mire."</a:t>
            </a:r>
          </a:p>
        </p:txBody>
      </p:sp>
      <p:pic>
        <p:nvPicPr>
          <p:cNvPr id="6147" name="Picture 3" descr="C:\Users\Patsy\AppData\Local\Microsoft\Windows\Temporary Internet Files\Content.IE5\5QTUBF02\MP90017865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935984"/>
            <a:ext cx="4267200" cy="285191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Patsy\AppData\Local\Microsoft\Windows\Temporary Internet Files\Content.IE5\5QTUBF02\MP91022107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27" y="3843246"/>
            <a:ext cx="2012373" cy="30043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0"/>
            <a:ext cx="9144000" cy="181588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Luke 8:14 "Now the ones </a:t>
            </a:r>
            <a:r>
              <a:rPr lang="en-US" i="1" dirty="0"/>
              <a:t>that </a:t>
            </a:r>
            <a:r>
              <a:rPr lang="en-US" dirty="0"/>
              <a:t>fell among thorns are those who, when they have heard, go out and are choked with cares, riches, and pleasures of life, and bring no fruit to maturity.</a:t>
            </a:r>
          </a:p>
        </p:txBody>
      </p:sp>
      <p:pic>
        <p:nvPicPr>
          <p:cNvPr id="7172" name="Picture 4" descr="http://2.bp.blogspot.com/_NaiGP3ey3Xo/TNI3mshnG0I/AAAAAAAAAs8/Kkbzk-lAggk/s1600/Thor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952" y="1904999"/>
            <a:ext cx="7143750" cy="47625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81588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1 Timothy 5:5 Now she who is really a widow, and left alone, trusts in God and continues in supplications and prayers night and day.  </a:t>
            </a:r>
            <a:r>
              <a:rPr lang="en-US" baseline="30000" dirty="0"/>
              <a:t>6</a:t>
            </a:r>
            <a:r>
              <a:rPr lang="en-US" dirty="0"/>
              <a:t> But she who lives in pleasure is dead while she lives.</a:t>
            </a:r>
          </a:p>
        </p:txBody>
      </p:sp>
      <p:pic>
        <p:nvPicPr>
          <p:cNvPr id="8196" name="Picture 4" descr="http://salciccioli.files.wordpress.com/2012/02/woman-pray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286000"/>
            <a:ext cx="4707835" cy="3200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3000" b="-3000"/>
          </a:stretch>
        </a:blipFill>
        <a:effectLst/>
      </p:bgPr>
    </p:bg>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Romans 6:23 For the wages of sin </a:t>
            </a:r>
            <a:r>
              <a:rPr lang="en-US" i="1" dirty="0"/>
              <a:t>is </a:t>
            </a:r>
            <a:r>
              <a:rPr lang="en-US" dirty="0"/>
              <a:t>death…</a:t>
            </a: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latin typeface="Tahoma"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2441</TotalTime>
  <Words>3723</Words>
  <Application>Microsoft Office PowerPoint</Application>
  <PresentationFormat>On-screen Show (4:3)</PresentationFormat>
  <Paragraphs>87</Paragraphs>
  <Slides>57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57</vt:i4>
      </vt:variant>
    </vt:vector>
  </HeadingPairs>
  <TitlesOfParts>
    <vt:vector size="61" baseType="lpstr">
      <vt:lpstr>Tahoma</vt:lpstr>
      <vt:lpstr>Arial</vt:lpstr>
      <vt:lpstr>Calibri</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vvvv</dc:creator>
  <cp:lastModifiedBy>Patsy</cp:lastModifiedBy>
  <cp:revision>59</cp:revision>
  <dcterms:created xsi:type="dcterms:W3CDTF">2006-12-19T00:50:39Z</dcterms:created>
  <dcterms:modified xsi:type="dcterms:W3CDTF">2012-09-07T10:50:15Z</dcterms:modified>
</cp:coreProperties>
</file>